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9" r:id="rId3"/>
    <p:sldId id="280" r:id="rId4"/>
    <p:sldId id="292" r:id="rId5"/>
    <p:sldId id="313" r:id="rId6"/>
    <p:sldId id="296" r:id="rId7"/>
    <p:sldId id="297" r:id="rId8"/>
    <p:sldId id="303" r:id="rId9"/>
    <p:sldId id="305" r:id="rId10"/>
    <p:sldId id="308" r:id="rId11"/>
    <p:sldId id="310" r:id="rId12"/>
    <p:sldId id="311" r:id="rId13"/>
    <p:sldId id="312" r:id="rId14"/>
    <p:sldId id="323" r:id="rId15"/>
    <p:sldId id="315" r:id="rId16"/>
    <p:sldId id="314" r:id="rId17"/>
    <p:sldId id="316" r:id="rId18"/>
    <p:sldId id="317" r:id="rId19"/>
    <p:sldId id="321" r:id="rId20"/>
    <p:sldId id="322" r:id="rId21"/>
    <p:sldId id="333" r:id="rId22"/>
    <p:sldId id="334" r:id="rId23"/>
    <p:sldId id="335" r:id="rId24"/>
    <p:sldId id="319" r:id="rId25"/>
    <p:sldId id="33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708" y="66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903173" y="966664"/>
            <a:ext cx="4690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알약 이미지 인식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6557D-6F51-5775-281B-41020BF637FA}"/>
              </a:ext>
            </a:extLst>
          </p:cNvPr>
          <p:cNvSpPr txBox="1"/>
          <p:nvPr/>
        </p:nvSpPr>
        <p:spPr>
          <a:xfrm>
            <a:off x="8549335" y="6186071"/>
            <a:ext cx="36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이상현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이상혁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한승훈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이재영</a:t>
            </a: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 COLOR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939C36-B90E-054A-2D21-EA1DE9DD202C}"/>
              </a:ext>
            </a:extLst>
          </p:cNvPr>
          <p:cNvSpPr/>
          <p:nvPr/>
        </p:nvSpPr>
        <p:spPr>
          <a:xfrm>
            <a:off x="3687876" y="162753"/>
            <a:ext cx="1929153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1D507-E3EA-4474-1139-5396D5284795}"/>
              </a:ext>
            </a:extLst>
          </p:cNvPr>
          <p:cNvSpPr txBox="1"/>
          <p:nvPr/>
        </p:nvSpPr>
        <p:spPr>
          <a:xfrm>
            <a:off x="4113698" y="38338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 예시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77835-6D51-7927-5C40-CCBB9F7A20CD}"/>
              </a:ext>
            </a:extLst>
          </p:cNvPr>
          <p:cNvSpPr txBox="1"/>
          <p:nvPr/>
        </p:nvSpPr>
        <p:spPr>
          <a:xfrm>
            <a:off x="12108603" y="2865645"/>
            <a:ext cx="83397" cy="1619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70FEF0-063F-2144-6C68-3F30A5F9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2" y="1676717"/>
            <a:ext cx="5321945" cy="38532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A4942E-5F76-21FB-8CE5-499651B7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6717"/>
            <a:ext cx="5162752" cy="2910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D58EE1-CEE9-EAEA-94E4-EFA4A79D5E01}"/>
              </a:ext>
            </a:extLst>
          </p:cNvPr>
          <p:cNvSpPr txBox="1"/>
          <p:nvPr/>
        </p:nvSpPr>
        <p:spPr>
          <a:xfrm>
            <a:off x="6013935" y="4811951"/>
            <a:ext cx="5490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왼쪽 이미지 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유사한 순으로 네가지 색상과</a:t>
            </a:r>
            <a:endParaRPr lang="en-US" altLang="ko-KR" sz="1400" dirty="0"/>
          </a:p>
          <a:p>
            <a:r>
              <a:rPr lang="ko-KR" altLang="en-US" sz="1400" dirty="0"/>
              <a:t>오른쪽 이미지의 유사한 순 네가지 색상이  </a:t>
            </a:r>
            <a:r>
              <a:rPr lang="en-US" altLang="ko-KR" sz="1400" dirty="0"/>
              <a:t>return </a:t>
            </a:r>
            <a:r>
              <a:rPr lang="ko-KR" altLang="en-US" sz="1400" dirty="0"/>
              <a:t>된다</a:t>
            </a:r>
            <a:endParaRPr lang="en-US" altLang="ko-KR" sz="1400" dirty="0"/>
          </a:p>
          <a:p>
            <a:r>
              <a:rPr lang="ko-KR" altLang="en-US" sz="1400" dirty="0"/>
              <a:t>한가지색 일 경우 </a:t>
            </a:r>
            <a:r>
              <a:rPr lang="en-US" altLang="ko-KR" sz="1400" dirty="0"/>
              <a:t>4</a:t>
            </a:r>
            <a:r>
              <a:rPr lang="ko-KR" altLang="en-US" sz="1400" dirty="0"/>
              <a:t>가지색상만 </a:t>
            </a:r>
            <a:r>
              <a:rPr lang="en-US" altLang="ko-KR" sz="1400" dirty="0"/>
              <a:t>return </a:t>
            </a:r>
            <a:r>
              <a:rPr lang="ko-KR" altLang="en-US" sz="1400" dirty="0"/>
              <a:t>하고 나머지는 </a:t>
            </a:r>
            <a:r>
              <a:rPr lang="en-US" altLang="ko-KR" sz="1400" dirty="0"/>
              <a:t>-1</a:t>
            </a:r>
            <a:r>
              <a:rPr lang="ko-KR" altLang="en-US" sz="1400" dirty="0"/>
              <a:t>을 </a:t>
            </a:r>
            <a:r>
              <a:rPr lang="en-US" altLang="ko-KR" sz="1400" dirty="0"/>
              <a:t>return</a:t>
            </a:r>
            <a:r>
              <a:rPr lang="ko-KR" altLang="en-US" sz="1400" dirty="0"/>
              <a:t>한다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172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07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Shape training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F0877-8882-6414-2157-CE9CD8111F19}"/>
              </a:ext>
            </a:extLst>
          </p:cNvPr>
          <p:cNvSpPr txBox="1"/>
          <p:nvPr/>
        </p:nvSpPr>
        <p:spPr>
          <a:xfrm>
            <a:off x="10154485" y="137160"/>
            <a:ext cx="204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</a:t>
            </a:r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이상혁</a:t>
            </a:r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한승훈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599AF7B-3FAB-2F74-FC35-4DF084B4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6" y="2149171"/>
            <a:ext cx="3920017" cy="108775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C627335-6C9F-1A8B-7DA7-D38DC9CF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005" y="923805"/>
            <a:ext cx="7659169" cy="361047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1BA0E53-2C8C-CC26-47A4-C43209797772}"/>
              </a:ext>
            </a:extLst>
          </p:cNvPr>
          <p:cNvSpPr txBox="1"/>
          <p:nvPr/>
        </p:nvSpPr>
        <p:spPr>
          <a:xfrm>
            <a:off x="3533386" y="4164952"/>
            <a:ext cx="2149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Input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br>
              <a:rPr lang="en-US" altLang="ko-KR" sz="1400" dirty="0"/>
            </a:br>
            <a:r>
              <a:rPr lang="en-US" altLang="ko-KR" sz="1400" dirty="0"/>
              <a:t>-Flatten(convert to 1 array)</a:t>
            </a:r>
            <a:br>
              <a:rPr lang="en-US" altLang="ko-KR" sz="1400" dirty="0"/>
            </a:br>
            <a:r>
              <a:rPr lang="en-US" altLang="ko-KR" sz="1400" dirty="0"/>
              <a:t>with</a:t>
            </a:r>
            <a:r>
              <a:rPr lang="ko-KR" altLang="en-US" sz="1400" dirty="0"/>
              <a:t> </a:t>
            </a:r>
            <a:r>
              <a:rPr lang="en-US" altLang="ko-KR" sz="1400" dirty="0"/>
              <a:t>615,040</a:t>
            </a:r>
            <a:r>
              <a:rPr lang="ko-KR" altLang="en-US" sz="1400" dirty="0"/>
              <a:t> </a:t>
            </a:r>
            <a:r>
              <a:rPr lang="en-US" altLang="ko-KR" sz="1400" dirty="0"/>
              <a:t>node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34BB87-FDEC-C5E7-AFC8-C62657636A87}"/>
              </a:ext>
            </a:extLst>
          </p:cNvPr>
          <p:cNvSpPr txBox="1"/>
          <p:nvPr/>
        </p:nvSpPr>
        <p:spPr>
          <a:xfrm>
            <a:off x="5404789" y="210444"/>
            <a:ext cx="16498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dense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br>
              <a:rPr lang="en-US" altLang="ko-KR" sz="1400" dirty="0"/>
            </a:br>
            <a:r>
              <a:rPr lang="en-US" altLang="ko-KR" sz="1400" dirty="0"/>
              <a:t>- activation : </a:t>
            </a:r>
            <a:r>
              <a:rPr lang="en-US" altLang="ko-KR" sz="1400" dirty="0" err="1"/>
              <a:t>Relu</a:t>
            </a:r>
            <a:br>
              <a:rPr lang="en-US" altLang="ko-KR" sz="1400" dirty="0"/>
            </a:br>
            <a:r>
              <a:rPr lang="en-US" altLang="ko-KR" sz="1400" dirty="0"/>
              <a:t>with</a:t>
            </a:r>
            <a:r>
              <a:rPr lang="ko-KR" altLang="en-US" sz="1400" dirty="0"/>
              <a:t> </a:t>
            </a:r>
            <a:r>
              <a:rPr lang="en-US" altLang="ko-KR" sz="1400" dirty="0"/>
              <a:t>128 neurons</a:t>
            </a:r>
            <a:endParaRPr 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D4B4DC-D1D4-C6C3-635B-610613CFD107}"/>
              </a:ext>
            </a:extLst>
          </p:cNvPr>
          <p:cNvSpPr txBox="1"/>
          <p:nvPr/>
        </p:nvSpPr>
        <p:spPr>
          <a:xfrm>
            <a:off x="6884824" y="4336967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Batch Normalization</a:t>
            </a:r>
            <a:br>
              <a:rPr lang="en-US" altLang="ko-KR" sz="1400" dirty="0"/>
            </a:br>
            <a:r>
              <a:rPr lang="ko-KR" altLang="en-US" sz="1400" dirty="0"/>
              <a:t>정규화</a:t>
            </a:r>
            <a:endParaRPr 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372E8D-32F8-DDA5-6188-7CA423A13BA1}"/>
              </a:ext>
            </a:extLst>
          </p:cNvPr>
          <p:cNvSpPr txBox="1"/>
          <p:nvPr/>
        </p:nvSpPr>
        <p:spPr>
          <a:xfrm>
            <a:off x="8897101" y="425888"/>
            <a:ext cx="1190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Dropout layer</a:t>
            </a:r>
            <a:br>
              <a:rPr lang="en-US" sz="1400" dirty="0"/>
            </a:br>
            <a:r>
              <a:rPr lang="en-US" sz="1400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340642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5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07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Shape</a:t>
            </a:r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2F3D35-19A4-167C-4F4E-D82110BAB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3" y="1067540"/>
            <a:ext cx="8367471" cy="2797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4E6DB-4CFC-0C58-8545-3ADA6125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83" y="752713"/>
            <a:ext cx="3405615" cy="4276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0503D-865A-4C2F-A187-CB3B58FC19B4}"/>
              </a:ext>
            </a:extLst>
          </p:cNvPr>
          <p:cNvSpPr txBox="1"/>
          <p:nvPr/>
        </p:nvSpPr>
        <p:spPr>
          <a:xfrm>
            <a:off x="1020951" y="4262716"/>
            <a:ext cx="241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2 accuracy : 89.89%</a:t>
            </a:r>
          </a:p>
        </p:txBody>
      </p:sp>
    </p:spTree>
    <p:extLst>
      <p:ext uri="{BB962C8B-B14F-4D97-AF65-F5344CB8AC3E}">
        <p14:creationId xmlns:p14="http://schemas.microsoft.com/office/powerpoint/2010/main" val="299070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training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F0877-8882-6414-2157-CE9CD8111F19}"/>
              </a:ext>
            </a:extLst>
          </p:cNvPr>
          <p:cNvSpPr txBox="1"/>
          <p:nvPr/>
        </p:nvSpPr>
        <p:spPr>
          <a:xfrm>
            <a:off x="10154485" y="137160"/>
            <a:ext cx="204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</a:t>
            </a:r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이재영</a:t>
            </a:r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DF4DBE-4383-97D8-CF89-308C302B4590}"/>
              </a:ext>
            </a:extLst>
          </p:cNvPr>
          <p:cNvGrpSpPr/>
          <p:nvPr/>
        </p:nvGrpSpPr>
        <p:grpSpPr>
          <a:xfrm>
            <a:off x="272715" y="998934"/>
            <a:ext cx="3851322" cy="2237134"/>
            <a:chOff x="674451" y="998935"/>
            <a:chExt cx="3851322" cy="223713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532642B-9EF5-6BF7-A457-A4F2AB6EFC1D}"/>
                </a:ext>
              </a:extLst>
            </p:cNvPr>
            <p:cNvGrpSpPr/>
            <p:nvPr/>
          </p:nvGrpSpPr>
          <p:grpSpPr>
            <a:xfrm>
              <a:off x="674451" y="998935"/>
              <a:ext cx="3765342" cy="2237134"/>
              <a:chOff x="2754120" y="1415413"/>
              <a:chExt cx="1920080" cy="3299034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463C057-A131-23D2-D8B0-1A80A2A45EAD}"/>
                  </a:ext>
                </a:extLst>
              </p:cNvPr>
              <p:cNvSpPr/>
              <p:nvPr/>
            </p:nvSpPr>
            <p:spPr>
              <a:xfrm>
                <a:off x="2754120" y="1417339"/>
                <a:ext cx="1920080" cy="329710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CB9D02C-D2D2-6852-1170-01A65117A29A}"/>
                  </a:ext>
                </a:extLst>
              </p:cNvPr>
              <p:cNvGrpSpPr/>
              <p:nvPr/>
            </p:nvGrpSpPr>
            <p:grpSpPr>
              <a:xfrm>
                <a:off x="2754120" y="1415413"/>
                <a:ext cx="1920080" cy="690440"/>
                <a:chOff x="365668" y="4592198"/>
                <a:chExt cx="1819701" cy="419562"/>
              </a:xfrm>
            </p:grpSpPr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BC57AFA-F2FA-0148-76F9-422BD7E4B4C4}"/>
                    </a:ext>
                  </a:extLst>
                </p:cNvPr>
                <p:cNvSpPr/>
                <p:nvPr/>
              </p:nvSpPr>
              <p:spPr>
                <a:xfrm>
                  <a:off x="365668" y="4592198"/>
                  <a:ext cx="1819701" cy="377524"/>
                </a:xfrm>
                <a:prstGeom prst="roundRect">
                  <a:avLst>
                    <a:gd name="adj" fmla="val 22381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A5AD88-7249-BFED-1F96-A53FA4ECEE94}"/>
                    </a:ext>
                  </a:extLst>
                </p:cNvPr>
                <p:cNvSpPr txBox="1"/>
                <p:nvPr/>
              </p:nvSpPr>
              <p:spPr>
                <a:xfrm>
                  <a:off x="955572" y="4679193"/>
                  <a:ext cx="639888" cy="3325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/>
                    <a:t>시도 </a:t>
                  </a:r>
                  <a:r>
                    <a:rPr lang="en-US" altLang="ko-KR" sz="1400" dirty="0"/>
                    <a:t>1</a:t>
                  </a:r>
                  <a:endParaRPr lang="en-US" sz="1400" dirty="0"/>
                </a:p>
                <a:p>
                  <a:pPr algn="ctr"/>
                  <a:endParaRPr lang="en-US" sz="1400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126230-99E9-63EA-C366-AB29714DECEE}"/>
                  </a:ext>
                </a:extLst>
              </p:cNvPr>
              <p:cNvSpPr txBox="1"/>
              <p:nvPr/>
            </p:nvSpPr>
            <p:spPr>
              <a:xfrm>
                <a:off x="3621793" y="2106818"/>
                <a:ext cx="184731" cy="289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1EBBDC-ADEC-EFD6-8D4D-55F477858407}"/>
                </a:ext>
              </a:extLst>
            </p:cNvPr>
            <p:cNvSpPr txBox="1"/>
            <p:nvPr/>
          </p:nvSpPr>
          <p:spPr>
            <a:xfrm>
              <a:off x="755189" y="1558463"/>
              <a:ext cx="377058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이진화된</a:t>
              </a:r>
              <a:r>
                <a:rPr lang="ko-KR" altLang="en-US" sz="1400" dirty="0"/>
                <a:t> 이미지에 대해 </a:t>
              </a:r>
              <a:br>
                <a:rPr lang="en-US" altLang="ko-KR" sz="1400" dirty="0"/>
              </a:br>
              <a:r>
                <a:rPr lang="en-US" altLang="ko-KR" sz="1400" dirty="0"/>
                <a:t>CNN</a:t>
              </a:r>
              <a:r>
                <a:rPr lang="ko-KR" altLang="en-US" sz="1400" dirty="0"/>
                <a:t>을 통한 텍스트 인식 학습</a:t>
              </a:r>
              <a:br>
                <a:rPr lang="en-US" altLang="ko-KR" sz="1400" dirty="0"/>
              </a:br>
              <a:br>
                <a:rPr lang="en-US" altLang="ko-KR" sz="1400" dirty="0"/>
              </a:br>
              <a:r>
                <a:rPr lang="ko-KR" altLang="en-US" sz="1400" dirty="0"/>
                <a:t>그러나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실패 </a:t>
              </a:r>
              <a:r>
                <a:rPr lang="en-US" altLang="ko-KR" sz="1400" dirty="0"/>
                <a:t>– </a:t>
              </a:r>
              <a:r>
                <a:rPr lang="en-US" altLang="ko-KR" sz="1400" dirty="0" err="1"/>
                <a:t>cnn</a:t>
              </a:r>
              <a:r>
                <a:rPr lang="ko-KR" altLang="en-US" sz="1400" dirty="0"/>
                <a:t> 학습 시 필요한 절대적인 데이터</a:t>
              </a:r>
              <a:endParaRPr lang="en-US" altLang="ko-KR" sz="1400" dirty="0"/>
            </a:p>
            <a:p>
              <a:r>
                <a:rPr lang="ko-KR" altLang="en-US" sz="1400" dirty="0"/>
                <a:t>의 개수 부족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알약 이미지를 통째로 학습시키니</a:t>
              </a:r>
              <a:endParaRPr lang="en-US" altLang="ko-KR" sz="1400" dirty="0"/>
            </a:p>
            <a:p>
              <a:r>
                <a:rPr lang="ko-KR" altLang="en-US" sz="1400" dirty="0"/>
                <a:t>정확도가 현저히 떨어짐</a:t>
              </a:r>
              <a:r>
                <a:rPr lang="en-US" altLang="ko-KR" sz="1400" dirty="0"/>
                <a:t> - </a:t>
              </a:r>
              <a:r>
                <a:rPr lang="ko-KR" altLang="en-US" sz="1400" dirty="0"/>
                <a:t>이미지가 여러 </a:t>
              </a:r>
              <a:endParaRPr lang="en-US" altLang="ko-KR" sz="1400" dirty="0"/>
            </a:p>
            <a:p>
              <a:r>
                <a:rPr lang="ko-KR" altLang="en-US" sz="1400" dirty="0"/>
                <a:t>방향으로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회전되어 있어 학습에 난항</a:t>
              </a:r>
              <a:endParaRPr lang="en-US" sz="14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0B746C-ED1F-9065-0932-E6FF812C92C7}"/>
              </a:ext>
            </a:extLst>
          </p:cNvPr>
          <p:cNvGrpSpPr/>
          <p:nvPr/>
        </p:nvGrpSpPr>
        <p:grpSpPr>
          <a:xfrm>
            <a:off x="4753649" y="872870"/>
            <a:ext cx="3832431" cy="2598217"/>
            <a:chOff x="674451" y="998934"/>
            <a:chExt cx="3765342" cy="233294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02E148E-1A31-3007-9F19-24D6A146AD0A}"/>
                </a:ext>
              </a:extLst>
            </p:cNvPr>
            <p:cNvGrpSpPr/>
            <p:nvPr/>
          </p:nvGrpSpPr>
          <p:grpSpPr>
            <a:xfrm>
              <a:off x="674451" y="998934"/>
              <a:ext cx="3765342" cy="2237135"/>
              <a:chOff x="2754120" y="1415412"/>
              <a:chExt cx="1920080" cy="3299035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61611B7-CC74-5D8B-8294-F6788C341445}"/>
                  </a:ext>
                </a:extLst>
              </p:cNvPr>
              <p:cNvSpPr/>
              <p:nvPr/>
            </p:nvSpPr>
            <p:spPr>
              <a:xfrm>
                <a:off x="2754120" y="1417339"/>
                <a:ext cx="1920080" cy="329710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525548E-CA69-6E03-C8C4-4EE2FAB2D203}"/>
                  </a:ext>
                </a:extLst>
              </p:cNvPr>
              <p:cNvGrpSpPr/>
              <p:nvPr/>
            </p:nvGrpSpPr>
            <p:grpSpPr>
              <a:xfrm>
                <a:off x="2754120" y="1415412"/>
                <a:ext cx="1920080" cy="914738"/>
                <a:chOff x="365668" y="4592198"/>
                <a:chExt cx="1819701" cy="555862"/>
              </a:xfrm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CE0A781A-E926-3D6B-BCCB-F0EDB78847B5}"/>
                    </a:ext>
                  </a:extLst>
                </p:cNvPr>
                <p:cNvSpPr/>
                <p:nvPr/>
              </p:nvSpPr>
              <p:spPr>
                <a:xfrm>
                  <a:off x="365668" y="4592198"/>
                  <a:ext cx="1819701" cy="377524"/>
                </a:xfrm>
                <a:prstGeom prst="roundRect">
                  <a:avLst>
                    <a:gd name="adj" fmla="val 22381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A07F4FB-84C0-84B7-8783-47C83AA0A730}"/>
                    </a:ext>
                  </a:extLst>
                </p:cNvPr>
                <p:cNvSpPr txBox="1"/>
                <p:nvPr/>
              </p:nvSpPr>
              <p:spPr>
                <a:xfrm>
                  <a:off x="1112365" y="4679193"/>
                  <a:ext cx="326301" cy="4688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/>
                    <a:t>시도 </a:t>
                  </a:r>
                  <a:r>
                    <a:rPr lang="en-US" altLang="ko-KR" sz="1400" dirty="0"/>
                    <a:t>2</a:t>
                  </a:r>
                  <a:endParaRPr lang="en-US" sz="1400" dirty="0"/>
                </a:p>
                <a:p>
                  <a:pPr algn="ctr"/>
                  <a:endParaRPr lang="en-US" sz="1400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1EB069-DD71-6F59-83AD-A020405C5D06}"/>
                  </a:ext>
                </a:extLst>
              </p:cNvPr>
              <p:cNvSpPr txBox="1"/>
              <p:nvPr/>
            </p:nvSpPr>
            <p:spPr>
              <a:xfrm>
                <a:off x="3621793" y="2106818"/>
                <a:ext cx="184731" cy="289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B805F7-5C7B-A0DA-C1CC-C6931F4F0C03}"/>
                </a:ext>
              </a:extLst>
            </p:cNvPr>
            <p:cNvSpPr txBox="1"/>
            <p:nvPr/>
          </p:nvSpPr>
          <p:spPr>
            <a:xfrm>
              <a:off x="757684" y="1515996"/>
              <a:ext cx="358186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전체 텍스트의 각 문자별로 </a:t>
              </a:r>
              <a:r>
                <a:rPr lang="ko-KR" altLang="en-US" sz="1400" dirty="0" err="1"/>
                <a:t>바운딩</a:t>
              </a:r>
              <a:r>
                <a:rPr lang="ko-KR" altLang="en-US" sz="1400" dirty="0"/>
                <a:t> 박스를 생성하여 잘라낸 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잘라낸 각 이미지를 </a:t>
              </a:r>
              <a:r>
                <a:rPr lang="ko-KR" altLang="en-US" sz="1400" dirty="0" err="1"/>
                <a:t>이진화하여</a:t>
              </a:r>
              <a:r>
                <a:rPr lang="ko-KR" altLang="en-US" sz="1400" dirty="0"/>
                <a:t> 텍스트 인식에 사용</a:t>
              </a:r>
              <a:br>
                <a:rPr lang="en-US" altLang="ko-KR" sz="1400" dirty="0"/>
              </a:br>
              <a:br>
                <a:rPr lang="en-US" altLang="ko-KR" sz="1400" dirty="0"/>
              </a:br>
              <a:r>
                <a:rPr lang="ko-KR" altLang="en-US" sz="1400" dirty="0"/>
                <a:t>그러나 실패 </a:t>
              </a:r>
              <a:r>
                <a:rPr lang="en-US" altLang="ko-KR" sz="1400" dirty="0"/>
                <a:t>– </a:t>
              </a:r>
              <a:r>
                <a:rPr lang="ko-KR" altLang="en-US" sz="1400" dirty="0" err="1"/>
                <a:t>바운딩</a:t>
              </a:r>
              <a:r>
                <a:rPr lang="ko-KR" altLang="en-US" sz="1400" dirty="0"/>
                <a:t> 박스 생성에 난항</a:t>
              </a:r>
              <a:r>
                <a:rPr lang="en-US" altLang="ko-KR" sz="1400" dirty="0"/>
                <a:t>,</a:t>
              </a:r>
              <a:br>
                <a:rPr lang="en-US" altLang="ko-KR" sz="1400" dirty="0"/>
              </a:br>
              <a:r>
                <a:rPr lang="en-US" altLang="ko-KR" sz="1400" dirty="0" err="1"/>
                <a:t>opencv</a:t>
              </a:r>
              <a:r>
                <a:rPr lang="ko-KR" altLang="en-US" sz="1400" dirty="0"/>
                <a:t>를 통해 </a:t>
              </a:r>
              <a:r>
                <a:rPr lang="en-US" altLang="ko-KR" sz="1400" dirty="0"/>
                <a:t>edge</a:t>
              </a:r>
              <a:r>
                <a:rPr lang="ko-KR" altLang="en-US" sz="1400" dirty="0"/>
                <a:t>를 검출하려 했으나 이미지마다 밝기가 달라 이진화 시 </a:t>
              </a:r>
              <a:r>
                <a:rPr lang="en-US" altLang="ko-KR" sz="1400" dirty="0"/>
                <a:t>noise</a:t>
              </a:r>
              <a:r>
                <a:rPr lang="ko-KR" altLang="en-US" sz="1400" dirty="0"/>
                <a:t>가 많이 생기고</a:t>
              </a:r>
              <a:r>
                <a:rPr lang="en-US" altLang="ko-KR" sz="1400" dirty="0"/>
                <a:t>, text </a:t>
              </a:r>
              <a:r>
                <a:rPr lang="ko-KR" altLang="en-US" sz="1400" dirty="0"/>
                <a:t>부분 </a:t>
              </a:r>
              <a:r>
                <a:rPr lang="en-US" altLang="ko-KR" sz="1400" dirty="0"/>
                <a:t>edge </a:t>
              </a:r>
              <a:r>
                <a:rPr lang="ko-KR" altLang="en-US" sz="1400" dirty="0"/>
                <a:t>검출이 제대로 이루어지지 않음</a:t>
              </a:r>
              <a:endParaRPr lang="en-US" sz="14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87F8D20-3632-6DCB-EC0C-AE8A5B4EF032}"/>
              </a:ext>
            </a:extLst>
          </p:cNvPr>
          <p:cNvGrpSpPr/>
          <p:nvPr/>
        </p:nvGrpSpPr>
        <p:grpSpPr>
          <a:xfrm>
            <a:off x="291647" y="3652756"/>
            <a:ext cx="3919262" cy="3241489"/>
            <a:chOff x="674451" y="998934"/>
            <a:chExt cx="3919262" cy="241009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66482FE-EA4D-12D0-E8B2-AD1F9D463CD6}"/>
                </a:ext>
              </a:extLst>
            </p:cNvPr>
            <p:cNvGrpSpPr/>
            <p:nvPr/>
          </p:nvGrpSpPr>
          <p:grpSpPr>
            <a:xfrm>
              <a:off x="674451" y="998934"/>
              <a:ext cx="3765342" cy="2237135"/>
              <a:chOff x="2754120" y="1415412"/>
              <a:chExt cx="1920080" cy="329903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93F48355-0AA4-D5CE-9ED4-D9967CC88CD5}"/>
                  </a:ext>
                </a:extLst>
              </p:cNvPr>
              <p:cNvSpPr/>
              <p:nvPr/>
            </p:nvSpPr>
            <p:spPr>
              <a:xfrm>
                <a:off x="2754120" y="1417339"/>
                <a:ext cx="1920080" cy="329710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860B35E-A317-4B5C-E8C2-33041CB6D0CF}"/>
                  </a:ext>
                </a:extLst>
              </p:cNvPr>
              <p:cNvGrpSpPr/>
              <p:nvPr/>
            </p:nvGrpSpPr>
            <p:grpSpPr>
              <a:xfrm>
                <a:off x="2754120" y="1415412"/>
                <a:ext cx="1920080" cy="914738"/>
                <a:chOff x="365668" y="4592198"/>
                <a:chExt cx="1819701" cy="555862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7056B258-A7F5-E4ED-901C-591FE79FD31F}"/>
                    </a:ext>
                  </a:extLst>
                </p:cNvPr>
                <p:cNvSpPr/>
                <p:nvPr/>
              </p:nvSpPr>
              <p:spPr>
                <a:xfrm>
                  <a:off x="365668" y="4592198"/>
                  <a:ext cx="1819701" cy="377524"/>
                </a:xfrm>
                <a:prstGeom prst="roundRect">
                  <a:avLst>
                    <a:gd name="adj" fmla="val 22381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8D0B93-F4D2-968F-1452-4E779715BEBE}"/>
                    </a:ext>
                  </a:extLst>
                </p:cNvPr>
                <p:cNvSpPr txBox="1"/>
                <p:nvPr/>
              </p:nvSpPr>
              <p:spPr>
                <a:xfrm>
                  <a:off x="1112365" y="4679193"/>
                  <a:ext cx="326301" cy="4688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/>
                    <a:t>시도 </a:t>
                  </a:r>
                  <a:r>
                    <a:rPr lang="en-US" altLang="ko-KR" sz="1400" dirty="0"/>
                    <a:t>3</a:t>
                  </a:r>
                  <a:endParaRPr lang="en-US" sz="1400" dirty="0"/>
                </a:p>
                <a:p>
                  <a:pPr algn="ctr"/>
                  <a:endParaRPr lang="en-US" sz="1400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8B8BD1-EC49-1AB5-D220-BA08A39241DF}"/>
                  </a:ext>
                </a:extLst>
              </p:cNvPr>
              <p:cNvSpPr txBox="1"/>
              <p:nvPr/>
            </p:nvSpPr>
            <p:spPr>
              <a:xfrm>
                <a:off x="3621793" y="2106818"/>
                <a:ext cx="184731" cy="289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155FF3B-E761-9CD6-0DF0-41CDB429DC59}"/>
                </a:ext>
              </a:extLst>
            </p:cNvPr>
            <p:cNvSpPr txBox="1"/>
            <p:nvPr/>
          </p:nvSpPr>
          <p:spPr>
            <a:xfrm>
              <a:off x="702904" y="1418152"/>
              <a:ext cx="3890809" cy="1990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Craft</a:t>
              </a:r>
              <a:r>
                <a:rPr lang="ko-KR" altLang="en-US" sz="1400" dirty="0"/>
                <a:t> 모델 발견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텍스트 영역에 </a:t>
              </a:r>
              <a:r>
                <a:rPr lang="ko-KR" altLang="en-US" sz="1400" dirty="0" err="1"/>
                <a:t>바운딩</a:t>
              </a:r>
              <a:r>
                <a:rPr lang="ko-KR" altLang="en-US" sz="1400" dirty="0"/>
                <a:t> 박스 생성하는</a:t>
              </a:r>
              <a:endParaRPr lang="en-US" altLang="ko-KR" sz="1400" dirty="0"/>
            </a:p>
            <a:p>
              <a:r>
                <a:rPr lang="en-US" altLang="ko-KR" sz="1400" dirty="0"/>
                <a:t>Pre-trained </a:t>
              </a:r>
              <a:r>
                <a:rPr lang="ko-KR" altLang="en-US" sz="1400" dirty="0"/>
                <a:t>모델</a:t>
              </a:r>
              <a:r>
                <a:rPr lang="en-US" altLang="ko-KR" sz="1400" dirty="0"/>
                <a:t>)</a:t>
              </a:r>
              <a:br>
                <a:rPr lang="en-US" altLang="ko-KR" sz="1400" dirty="0"/>
              </a:br>
              <a:r>
                <a:rPr lang="ko-KR" altLang="en-US" sz="1400" dirty="0"/>
                <a:t>이를 통해 각 문자를 </a:t>
              </a:r>
              <a:r>
                <a:rPr lang="en-US" altLang="ko-KR" sz="1400" dirty="0"/>
                <a:t>crop </a:t>
              </a:r>
              <a:r>
                <a:rPr lang="ko-KR" altLang="en-US" sz="1400" dirty="0"/>
                <a:t>하여 이진화 후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학습</a:t>
              </a:r>
              <a:br>
                <a:rPr lang="en-US" altLang="ko-KR" sz="1400" dirty="0"/>
              </a:br>
              <a:br>
                <a:rPr lang="en-US" altLang="ko-KR" sz="1400" dirty="0"/>
              </a:br>
              <a:r>
                <a:rPr lang="ko-KR" altLang="en-US" sz="1400" dirty="0"/>
                <a:t>이 경우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이미지의 절대적 크기가 작고 이진화</a:t>
              </a:r>
              <a:br>
                <a:rPr lang="en-US" altLang="ko-KR" sz="1400" dirty="0"/>
              </a:br>
              <a:r>
                <a:rPr lang="ko-KR" altLang="en-US" sz="1400" dirty="0"/>
                <a:t>되어 있기에 </a:t>
              </a:r>
              <a:r>
                <a:rPr lang="en-US" altLang="ko-KR" sz="1400" dirty="0"/>
                <a:t>CNN</a:t>
              </a:r>
              <a:r>
                <a:rPr lang="ko-KR" altLang="en-US" sz="1400" dirty="0"/>
                <a:t>이 아닌 </a:t>
              </a:r>
              <a:r>
                <a:rPr lang="en-US" altLang="ko-KR" sz="1400" dirty="0" err="1"/>
                <a:t>softmax</a:t>
              </a:r>
              <a:r>
                <a:rPr lang="ko-KR" altLang="en-US" sz="1400" dirty="0"/>
                <a:t>를 </a:t>
              </a:r>
              <a:r>
                <a:rPr lang="ko-KR" altLang="en-US" sz="1400" dirty="0" err="1"/>
                <a:t>사용하는게</a:t>
              </a:r>
              <a:br>
                <a:rPr lang="en-US" altLang="ko-KR" sz="1400" dirty="0"/>
              </a:br>
              <a:r>
                <a:rPr lang="ko-KR" altLang="en-US" sz="1400" dirty="0"/>
                <a:t>효율적이라 판단</a:t>
              </a:r>
              <a:br>
                <a:rPr lang="en-US" altLang="ko-KR" sz="1400" dirty="0"/>
              </a:br>
              <a:br>
                <a:rPr lang="en-US" altLang="ko-KR" sz="1400" dirty="0"/>
              </a:br>
              <a:r>
                <a:rPr lang="ko-KR" altLang="en-US" sz="1400" dirty="0"/>
                <a:t>그러나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수많은 이미지가 회전되어 있는 상태</a:t>
              </a:r>
              <a:r>
                <a:rPr lang="en-US" altLang="ko-KR" sz="1400" dirty="0"/>
                <a:t>.</a:t>
              </a:r>
              <a:br>
                <a:rPr lang="en-US" altLang="ko-KR" sz="1400" dirty="0"/>
              </a:br>
              <a:r>
                <a:rPr lang="ko-KR" altLang="en-US" sz="1400" dirty="0"/>
                <a:t>원활한 학습을 위해 모든 이미지를 수작업으로 분류</a:t>
              </a:r>
              <a:br>
                <a:rPr lang="en-US" altLang="ko-KR" sz="1400" dirty="0"/>
              </a:br>
              <a:r>
                <a:rPr lang="ko-KR" altLang="en-US" sz="1400" dirty="0"/>
                <a:t>하여 회전되어 있지 않은 이미지를 선별함</a:t>
              </a:r>
              <a:r>
                <a:rPr lang="en-US" altLang="ko-KR" sz="1400" dirty="0"/>
                <a:t>.</a:t>
              </a:r>
              <a:br>
                <a:rPr lang="en-US" altLang="ko-KR" sz="1400" dirty="0"/>
              </a:br>
              <a:r>
                <a:rPr lang="en-US" altLang="ko-KR" sz="1400" dirty="0"/>
                <a:t>                   (+handmade labeling)</a:t>
              </a:r>
              <a:endParaRPr lang="en-US" sz="14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60A195C-6312-18CA-6232-118B5A96717F}"/>
              </a:ext>
            </a:extLst>
          </p:cNvPr>
          <p:cNvGrpSpPr/>
          <p:nvPr/>
        </p:nvGrpSpPr>
        <p:grpSpPr>
          <a:xfrm>
            <a:off x="7541425" y="4220292"/>
            <a:ext cx="3765342" cy="2237135"/>
            <a:chOff x="674451" y="998934"/>
            <a:chExt cx="3765342" cy="223713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5139BC0-9CEF-8CC6-9818-7A4FC6BCDCF8}"/>
                </a:ext>
              </a:extLst>
            </p:cNvPr>
            <p:cNvGrpSpPr/>
            <p:nvPr/>
          </p:nvGrpSpPr>
          <p:grpSpPr>
            <a:xfrm>
              <a:off x="674451" y="998934"/>
              <a:ext cx="3765342" cy="2237135"/>
              <a:chOff x="2754120" y="1415412"/>
              <a:chExt cx="1920080" cy="3299035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56A3C078-036F-90B6-8D91-3E96838AED49}"/>
                  </a:ext>
                </a:extLst>
              </p:cNvPr>
              <p:cNvSpPr/>
              <p:nvPr/>
            </p:nvSpPr>
            <p:spPr>
              <a:xfrm>
                <a:off x="2754120" y="1417339"/>
                <a:ext cx="1920080" cy="329710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DC420D0D-DFEF-EE14-0FDE-990FA175A534}"/>
                  </a:ext>
                </a:extLst>
              </p:cNvPr>
              <p:cNvGrpSpPr/>
              <p:nvPr/>
            </p:nvGrpSpPr>
            <p:grpSpPr>
              <a:xfrm>
                <a:off x="2754120" y="1415412"/>
                <a:ext cx="1920080" cy="914738"/>
                <a:chOff x="365668" y="4592198"/>
                <a:chExt cx="1819701" cy="555862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58C35E7B-462C-CFA9-7313-AC467A747C44}"/>
                    </a:ext>
                  </a:extLst>
                </p:cNvPr>
                <p:cNvSpPr/>
                <p:nvPr/>
              </p:nvSpPr>
              <p:spPr>
                <a:xfrm>
                  <a:off x="365668" y="4592198"/>
                  <a:ext cx="1819701" cy="377524"/>
                </a:xfrm>
                <a:prstGeom prst="roundRect">
                  <a:avLst>
                    <a:gd name="adj" fmla="val 22381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206EBDF-0EE7-0C5B-6CD1-1A935B1C5C9E}"/>
                    </a:ext>
                  </a:extLst>
                </p:cNvPr>
                <p:cNvSpPr txBox="1"/>
                <p:nvPr/>
              </p:nvSpPr>
              <p:spPr>
                <a:xfrm>
                  <a:off x="1112364" y="4679193"/>
                  <a:ext cx="326301" cy="4688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/>
                    <a:t>시도 </a:t>
                  </a:r>
                  <a:r>
                    <a:rPr lang="en-US" altLang="ko-KR" sz="1400" dirty="0"/>
                    <a:t>4</a:t>
                  </a:r>
                  <a:endParaRPr lang="en-US" sz="1400" dirty="0"/>
                </a:p>
                <a:p>
                  <a:pPr algn="ctr"/>
                  <a:endParaRPr lang="en-US" sz="1400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47ED51-7D52-F6FD-41B5-9D15F014791F}"/>
                  </a:ext>
                </a:extLst>
              </p:cNvPr>
              <p:cNvSpPr txBox="1"/>
              <p:nvPr/>
            </p:nvSpPr>
            <p:spPr>
              <a:xfrm>
                <a:off x="3621793" y="2106818"/>
                <a:ext cx="184731" cy="289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D0BDEC-604E-A46F-3FD4-5E278A0E26AD}"/>
                </a:ext>
              </a:extLst>
            </p:cNvPr>
            <p:cNvSpPr txBox="1"/>
            <p:nvPr/>
          </p:nvSpPr>
          <p:spPr>
            <a:xfrm>
              <a:off x="927370" y="2008765"/>
              <a:ext cx="27767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선별된 데이터로 학습을 진행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모델은 </a:t>
              </a:r>
              <a:br>
                <a:rPr lang="en-US" altLang="ko-KR" sz="1400" dirty="0"/>
              </a:br>
              <a:r>
                <a:rPr lang="ko-KR" altLang="en-US" sz="1400" dirty="0"/>
                <a:t>모양 학습에 사용된 것과 동일</a:t>
              </a:r>
              <a:endParaRPr lang="en-US" sz="1400" dirty="0"/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F2BC9EC-2683-40A1-9FC3-A40CD0D2026B}"/>
              </a:ext>
            </a:extLst>
          </p:cNvPr>
          <p:cNvCxnSpPr>
            <a:cxnSpLocks/>
          </p:cNvCxnSpPr>
          <p:nvPr/>
        </p:nvCxnSpPr>
        <p:spPr>
          <a:xfrm>
            <a:off x="4113365" y="2255864"/>
            <a:ext cx="563138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540D82C-1A7A-A52E-67B2-ED52AFB88E1B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flipH="1">
            <a:off x="2174318" y="3364384"/>
            <a:ext cx="4495547" cy="28837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2596541-EB18-CFF4-3832-55C4A37C9FBC}"/>
              </a:ext>
            </a:extLst>
          </p:cNvPr>
          <p:cNvCxnSpPr>
            <a:cxnSpLocks/>
          </p:cNvCxnSpPr>
          <p:nvPr/>
        </p:nvCxnSpPr>
        <p:spPr>
          <a:xfrm>
            <a:off x="4113365" y="5410868"/>
            <a:ext cx="914214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8C2C43F-AB69-9C34-B42E-8ABD3D9D7E61}"/>
              </a:ext>
            </a:extLst>
          </p:cNvPr>
          <p:cNvSpPr/>
          <p:nvPr/>
        </p:nvSpPr>
        <p:spPr>
          <a:xfrm>
            <a:off x="5026707" y="5066272"/>
            <a:ext cx="1601376" cy="68919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 선별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E71F7C6-6E23-966B-B5EA-9FE1C2AAD8A9}"/>
              </a:ext>
            </a:extLst>
          </p:cNvPr>
          <p:cNvCxnSpPr>
            <a:cxnSpLocks/>
          </p:cNvCxnSpPr>
          <p:nvPr/>
        </p:nvCxnSpPr>
        <p:spPr>
          <a:xfrm>
            <a:off x="6627211" y="5410867"/>
            <a:ext cx="914214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0534D0C-D436-F143-587F-394D6EF5D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796" y="1785452"/>
            <a:ext cx="3419911" cy="22358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EBC29FD-C543-6C3F-FD57-BCE80F986086}"/>
              </a:ext>
            </a:extLst>
          </p:cNvPr>
          <p:cNvSpPr txBox="1"/>
          <p:nvPr/>
        </p:nvSpPr>
        <p:spPr>
          <a:xfrm>
            <a:off x="9761680" y="1368234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학습에 사용한 모델 정보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2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14F1D-5CA4-0875-7211-4721FBF38B8D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900ED-B44B-F145-E0C2-D676A747640B}"/>
              </a:ext>
            </a:extLst>
          </p:cNvPr>
          <p:cNvSpPr txBox="1"/>
          <p:nvPr/>
        </p:nvSpPr>
        <p:spPr>
          <a:xfrm>
            <a:off x="1176688" y="13716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6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A40CE-AE59-B7C8-60B6-7D2C2C3CA28D}"/>
              </a:ext>
            </a:extLst>
          </p:cNvPr>
          <p:cNvSpPr txBox="1"/>
          <p:nvPr/>
        </p:nvSpPr>
        <p:spPr>
          <a:xfrm>
            <a:off x="1176688" y="383381"/>
            <a:ext cx="183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training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A260E-E03B-95E3-3BB4-FC8E66D16C3C}"/>
              </a:ext>
            </a:extLst>
          </p:cNvPr>
          <p:cNvSpPr txBox="1"/>
          <p:nvPr/>
        </p:nvSpPr>
        <p:spPr>
          <a:xfrm>
            <a:off x="10154485" y="137160"/>
            <a:ext cx="204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</a:t>
            </a:r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이재영</a:t>
            </a:r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이상혁</a:t>
            </a:r>
          </a:p>
        </p:txBody>
      </p:sp>
      <p:pic>
        <p:nvPicPr>
          <p:cNvPr id="2" name="그림 1" descr="텍스트, 도표, 폰트, 평행이(가) 표시된 사진&#10;&#10;자동 생성된 설명">
            <a:extLst>
              <a:ext uri="{FF2B5EF4-FFF2-40B4-BE49-F238E27FC236}">
                <a16:creationId xmlns:a16="http://schemas.microsoft.com/office/drawing/2014/main" id="{C7796E1F-B57A-5A66-DE0B-E331E0B858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8" y="767814"/>
            <a:ext cx="4572002" cy="6090186"/>
          </a:xfrm>
          <a:prstGeom prst="rect">
            <a:avLst/>
          </a:prstGeom>
        </p:spPr>
      </p:pic>
      <p:pic>
        <p:nvPicPr>
          <p:cNvPr id="3" name="그림 2" descr="텍스트, 도표, 폰트, 평행이(가) 표시된 사진&#10;&#10;자동 생성된 설명">
            <a:extLst>
              <a:ext uri="{FF2B5EF4-FFF2-40B4-BE49-F238E27FC236}">
                <a16:creationId xmlns:a16="http://schemas.microsoft.com/office/drawing/2014/main" id="{7C80B29B-1DB1-6ADD-45AD-7D775780C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4300" y="767814"/>
            <a:ext cx="4167416" cy="38851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15C535-4252-8E7D-D4D8-FD39C35E639A}"/>
              </a:ext>
            </a:extLst>
          </p:cNvPr>
          <p:cNvSpPr/>
          <p:nvPr/>
        </p:nvSpPr>
        <p:spPr>
          <a:xfrm>
            <a:off x="6244300" y="2710394"/>
            <a:ext cx="4167416" cy="1942581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203AD-5015-7BBE-F747-73951192AFF1}"/>
              </a:ext>
            </a:extLst>
          </p:cNvPr>
          <p:cNvSpPr txBox="1"/>
          <p:nvPr/>
        </p:nvSpPr>
        <p:spPr>
          <a:xfrm>
            <a:off x="7205195" y="4798705"/>
            <a:ext cx="3462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텍스트 판별 모델로 선택</a:t>
            </a:r>
            <a:endParaRPr lang="en-US" altLang="ko-KR" dirty="0"/>
          </a:p>
          <a:p>
            <a:r>
              <a:rPr lang="en-US" dirty="0"/>
              <a:t>Learning rate : 0.0005</a:t>
            </a:r>
          </a:p>
          <a:p>
            <a:r>
              <a:rPr lang="en-US" dirty="0"/>
              <a:t>Epoch : 200</a:t>
            </a:r>
          </a:p>
          <a:p>
            <a:r>
              <a:rPr lang="en-US" dirty="0"/>
              <a:t>Batch size : 4</a:t>
            </a:r>
          </a:p>
          <a:p>
            <a:r>
              <a:rPr lang="en-US" dirty="0"/>
              <a:t>&gt;&gt; validation accuracy : 0.773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11425-44DE-4078-5006-225864453851}"/>
              </a:ext>
            </a:extLst>
          </p:cNvPr>
          <p:cNvSpPr txBox="1"/>
          <p:nvPr/>
        </p:nvSpPr>
        <p:spPr>
          <a:xfrm>
            <a:off x="5227815" y="198715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- </a:t>
            </a:r>
            <a:r>
              <a:rPr lang="ko-KR" altLang="en-US" sz="2400" dirty="0"/>
              <a:t>학습 결과 </a:t>
            </a:r>
            <a:r>
              <a:rPr lang="en-US" altLang="ko-KR" sz="2400" dirty="0"/>
              <a:t>-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02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5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SEARCH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939C36-B90E-054A-2D21-EA1DE9DD202C}"/>
              </a:ext>
            </a:extLst>
          </p:cNvPr>
          <p:cNvSpPr/>
          <p:nvPr/>
        </p:nvSpPr>
        <p:spPr>
          <a:xfrm>
            <a:off x="2794883" y="1272744"/>
            <a:ext cx="7840607" cy="948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1D507-E3EA-4474-1139-5396D5284795}"/>
              </a:ext>
            </a:extLst>
          </p:cNvPr>
          <p:cNvSpPr txBox="1"/>
          <p:nvPr/>
        </p:nvSpPr>
        <p:spPr>
          <a:xfrm>
            <a:off x="2658625" y="1418909"/>
            <a:ext cx="7399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solidFill>
                  <a:srgbClr val="0F0F0F"/>
                </a:solidFill>
                <a:effectLst/>
                <a:latin typeface="Söhne"/>
              </a:rPr>
              <a:t>       1. </a:t>
            </a:r>
            <a:r>
              <a:rPr lang="ko-KR" altLang="en-US" sz="2000" dirty="0">
                <a:solidFill>
                  <a:srgbClr val="0F0F0F"/>
                </a:solidFill>
                <a:latin typeface="Söhne"/>
              </a:rPr>
              <a:t>추출해서 얻은 색깔 리스트를 바탕으로 해당되는 데이터에 </a:t>
            </a:r>
            <a:endParaRPr lang="en-US" altLang="ko-KR" sz="2000" dirty="0">
              <a:solidFill>
                <a:srgbClr val="0F0F0F"/>
              </a:solidFill>
              <a:latin typeface="Söhne"/>
            </a:endParaRPr>
          </a:p>
          <a:p>
            <a:r>
              <a:rPr lang="en-US" altLang="ko-KR" sz="2000" dirty="0">
                <a:solidFill>
                  <a:srgbClr val="0F0F0F"/>
                </a:solidFill>
                <a:latin typeface="Söhne"/>
              </a:rPr>
              <a:t>           </a:t>
            </a:r>
            <a:r>
              <a:rPr lang="ko-KR" altLang="en-US" sz="2000" dirty="0">
                <a:solidFill>
                  <a:srgbClr val="0F0F0F"/>
                </a:solidFill>
                <a:latin typeface="Söhne"/>
              </a:rPr>
              <a:t>가중치 </a:t>
            </a:r>
            <a:r>
              <a:rPr lang="ko-KR" altLang="en-US" sz="2000" dirty="0"/>
              <a:t>부여한다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3EDB08-3CAF-29D9-3535-E57A4424559A}"/>
              </a:ext>
            </a:extLst>
          </p:cNvPr>
          <p:cNvSpPr/>
          <p:nvPr/>
        </p:nvSpPr>
        <p:spPr>
          <a:xfrm>
            <a:off x="934710" y="1289515"/>
            <a:ext cx="1146639" cy="6263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단계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4F77BD-E59C-8F0A-2741-6D03FE028369}"/>
              </a:ext>
            </a:extLst>
          </p:cNvPr>
          <p:cNvSpPr/>
          <p:nvPr/>
        </p:nvSpPr>
        <p:spPr>
          <a:xfrm>
            <a:off x="2794883" y="2587582"/>
            <a:ext cx="7840607" cy="948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2FB763-FE91-0F6D-2D65-35FFA6E6C778}"/>
              </a:ext>
            </a:extLst>
          </p:cNvPr>
          <p:cNvSpPr/>
          <p:nvPr/>
        </p:nvSpPr>
        <p:spPr>
          <a:xfrm>
            <a:off x="2794882" y="5165630"/>
            <a:ext cx="7840607" cy="948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156FE8-8080-2FDD-F445-1CE5F50A0B97}"/>
              </a:ext>
            </a:extLst>
          </p:cNvPr>
          <p:cNvSpPr/>
          <p:nvPr/>
        </p:nvSpPr>
        <p:spPr>
          <a:xfrm>
            <a:off x="2794883" y="3876606"/>
            <a:ext cx="7840607" cy="948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1167B-A8B2-5DCE-7436-D45413063014}"/>
              </a:ext>
            </a:extLst>
          </p:cNvPr>
          <p:cNvSpPr txBox="1"/>
          <p:nvPr/>
        </p:nvSpPr>
        <p:spPr>
          <a:xfrm>
            <a:off x="3028117" y="2796482"/>
            <a:ext cx="776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2. </a:t>
            </a:r>
            <a:r>
              <a:rPr lang="ko-KR" altLang="en-US" sz="2000" dirty="0"/>
              <a:t>추출해서 얻은 모양 리스트를 바탕으로 해당되는 데이터에 가중치</a:t>
            </a:r>
            <a:endParaRPr lang="en-US" altLang="ko-KR" sz="2000" dirty="0"/>
          </a:p>
          <a:p>
            <a:r>
              <a:rPr lang="en-US" sz="2000" dirty="0"/>
              <a:t>    </a:t>
            </a:r>
            <a:r>
              <a:rPr lang="ko-KR" altLang="en-US" sz="2000" dirty="0"/>
              <a:t>를 부여한다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AB580C-15CB-277E-448A-0C9B7070C6EB}"/>
              </a:ext>
            </a:extLst>
          </p:cNvPr>
          <p:cNvSpPr txBox="1"/>
          <p:nvPr/>
        </p:nvSpPr>
        <p:spPr>
          <a:xfrm>
            <a:off x="3028117" y="4021045"/>
            <a:ext cx="7503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3. Craft</a:t>
            </a:r>
            <a:r>
              <a:rPr lang="ko-KR" altLang="en-US" sz="2000" dirty="0"/>
              <a:t> 모델을 이용해서 얻은 텍스트를 바탕으로 해당되는 데이터</a:t>
            </a:r>
            <a:endParaRPr lang="en-US" altLang="ko-KR" sz="2000" dirty="0"/>
          </a:p>
          <a:p>
            <a:r>
              <a:rPr lang="ko-KR" altLang="en-US" sz="2000" dirty="0"/>
              <a:t>에 가중치를 부여한다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693853-2717-7590-1A1C-2B20C47B0927}"/>
              </a:ext>
            </a:extLst>
          </p:cNvPr>
          <p:cNvSpPr txBox="1"/>
          <p:nvPr/>
        </p:nvSpPr>
        <p:spPr>
          <a:xfrm>
            <a:off x="2987368" y="5285981"/>
            <a:ext cx="773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4. DB</a:t>
            </a:r>
            <a:r>
              <a:rPr lang="ko-KR" altLang="en-US" sz="2000" dirty="0"/>
              <a:t>를 가중치를 기준으로 내림차순 정렬하여 가장 높은 </a:t>
            </a:r>
            <a:r>
              <a:rPr lang="en-US" altLang="ko-KR" sz="2000" dirty="0"/>
              <a:t>5</a:t>
            </a:r>
            <a:r>
              <a:rPr lang="ko-KR" altLang="en-US" sz="2000" dirty="0"/>
              <a:t>개의 알약</a:t>
            </a:r>
            <a:endParaRPr lang="en-US" altLang="ko-KR" sz="2000" dirty="0"/>
          </a:p>
          <a:p>
            <a:r>
              <a:rPr lang="ko-KR" altLang="en-US" sz="2000" dirty="0"/>
              <a:t>에 대한 정보를 출력한다</a:t>
            </a:r>
            <a:r>
              <a:rPr lang="en-US" altLang="ko-KR" sz="2000" dirty="0"/>
              <a:t>.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CBEF2-CF10-446C-A473-FB0DE0E1C226}"/>
              </a:ext>
            </a:extLst>
          </p:cNvPr>
          <p:cNvSpPr txBox="1"/>
          <p:nvPr/>
        </p:nvSpPr>
        <p:spPr>
          <a:xfrm>
            <a:off x="10154485" y="137160"/>
            <a:ext cx="204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</a:t>
            </a:r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한승훈</a:t>
            </a:r>
          </a:p>
        </p:txBody>
      </p:sp>
    </p:spTree>
    <p:extLst>
      <p:ext uri="{BB962C8B-B14F-4D97-AF65-F5344CB8AC3E}">
        <p14:creationId xmlns:p14="http://schemas.microsoft.com/office/powerpoint/2010/main" val="5203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7E6B4-26CD-08BB-BFD7-8C742A5AEB3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3F54-154D-9008-7A2A-15A175DC5909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F8D9-358E-6FBA-781D-712939D5724C}"/>
              </a:ext>
            </a:extLst>
          </p:cNvPr>
          <p:cNvSpPr txBox="1"/>
          <p:nvPr/>
        </p:nvSpPr>
        <p:spPr>
          <a:xfrm>
            <a:off x="1176688" y="383381"/>
            <a:ext cx="15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SEARCH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BFE290-AD1A-42C4-BD40-1E48822B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" y="1061012"/>
            <a:ext cx="6058746" cy="1533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7CAAC-8C36-47F6-8ED9-D55E0EB5B556}"/>
              </a:ext>
            </a:extLst>
          </p:cNvPr>
          <p:cNvSpPr txBox="1"/>
          <p:nvPr/>
        </p:nvSpPr>
        <p:spPr>
          <a:xfrm>
            <a:off x="6541167" y="1643215"/>
            <a:ext cx="43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search </a:t>
            </a:r>
            <a:r>
              <a:rPr lang="ko-KR" altLang="en-US" dirty="0"/>
              <a:t>하는 기능을 하는 </a:t>
            </a:r>
            <a:r>
              <a:rPr lang="en-US" altLang="ko-KR" dirty="0"/>
              <a:t>class</a:t>
            </a:r>
            <a:r>
              <a:rPr lang="ko-KR" altLang="en-US" dirty="0"/>
              <a:t>를 모듈화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D2E18-5BCD-4D24-94EC-AB02E2379C17}"/>
              </a:ext>
            </a:extLst>
          </p:cNvPr>
          <p:cNvSpPr/>
          <p:nvPr/>
        </p:nvSpPr>
        <p:spPr>
          <a:xfrm>
            <a:off x="3687876" y="162753"/>
            <a:ext cx="1929153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252211-DC0B-422B-BA3F-E37780CC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15" y="2717843"/>
            <a:ext cx="7344031" cy="39238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1F35A6-8099-4612-BE49-009142DC4DBF}"/>
              </a:ext>
            </a:extLst>
          </p:cNvPr>
          <p:cNvSpPr txBox="1"/>
          <p:nvPr/>
        </p:nvSpPr>
        <p:spPr>
          <a:xfrm>
            <a:off x="330886" y="4033444"/>
            <a:ext cx="432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알약의 좌우색이 같은 경우와 좌우색이 다른 경우 </a:t>
            </a:r>
            <a:r>
              <a:rPr lang="en-US" altLang="ko-KR" dirty="0"/>
              <a:t>2</a:t>
            </a:r>
            <a:r>
              <a:rPr lang="ko-KR" altLang="en-US" dirty="0"/>
              <a:t>가지로 나누어 가중치 부여</a:t>
            </a:r>
          </a:p>
        </p:txBody>
      </p:sp>
    </p:spTree>
    <p:extLst>
      <p:ext uri="{BB962C8B-B14F-4D97-AF65-F5344CB8AC3E}">
        <p14:creationId xmlns:p14="http://schemas.microsoft.com/office/powerpoint/2010/main" val="270307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7E6B4-26CD-08BB-BFD7-8C742A5AEB3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3F54-154D-9008-7A2A-15A175DC5909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F8D9-358E-6FBA-781D-712939D5724C}"/>
              </a:ext>
            </a:extLst>
          </p:cNvPr>
          <p:cNvSpPr txBox="1"/>
          <p:nvPr/>
        </p:nvSpPr>
        <p:spPr>
          <a:xfrm>
            <a:off x="1176688" y="383381"/>
            <a:ext cx="15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SEARCH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7CAAC-8C36-47F6-8ED9-D55E0EB5B556}"/>
              </a:ext>
            </a:extLst>
          </p:cNvPr>
          <p:cNvSpPr txBox="1"/>
          <p:nvPr/>
        </p:nvSpPr>
        <p:spPr>
          <a:xfrm>
            <a:off x="3687876" y="5497287"/>
            <a:ext cx="43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입력받은</a:t>
            </a:r>
            <a:r>
              <a:rPr lang="ko-KR" altLang="en-US" dirty="0"/>
              <a:t> 모양을 토대로 가중치 부여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D2E18-5BCD-4D24-94EC-AB02E2379C17}"/>
              </a:ext>
            </a:extLst>
          </p:cNvPr>
          <p:cNvSpPr/>
          <p:nvPr/>
        </p:nvSpPr>
        <p:spPr>
          <a:xfrm>
            <a:off x="3687876" y="162753"/>
            <a:ext cx="1929153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EFBCD5-0C3B-4190-8481-A030F708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33" y="1841260"/>
            <a:ext cx="7535327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7E6B4-26CD-08BB-BFD7-8C742A5AEB3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3F54-154D-9008-7A2A-15A175DC5909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F8D9-358E-6FBA-781D-712939D5724C}"/>
              </a:ext>
            </a:extLst>
          </p:cNvPr>
          <p:cNvSpPr txBox="1"/>
          <p:nvPr/>
        </p:nvSpPr>
        <p:spPr>
          <a:xfrm>
            <a:off x="1176688" y="383381"/>
            <a:ext cx="15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SEARCH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D2E18-5BCD-4D24-94EC-AB02E2379C17}"/>
              </a:ext>
            </a:extLst>
          </p:cNvPr>
          <p:cNvSpPr/>
          <p:nvPr/>
        </p:nvSpPr>
        <p:spPr>
          <a:xfrm>
            <a:off x="3687876" y="162753"/>
            <a:ext cx="1929153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84CA83-8810-4A43-9704-162E3AC72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48" y="1437386"/>
            <a:ext cx="9795933" cy="3077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B9F97E-3B3E-432F-A2E5-C8A2F6FEB59B}"/>
              </a:ext>
            </a:extLst>
          </p:cNvPr>
          <p:cNvSpPr txBox="1"/>
          <p:nvPr/>
        </p:nvSpPr>
        <p:spPr>
          <a:xfrm>
            <a:off x="482600" y="4820449"/>
            <a:ext cx="4712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텍스트를 인식할 때</a:t>
            </a:r>
            <a:r>
              <a:rPr lang="en-US" altLang="ko-KR" dirty="0"/>
              <a:t>, ‘</a:t>
            </a:r>
            <a:r>
              <a:rPr lang="ko-KR" altLang="en-US" dirty="0" err="1"/>
              <a:t>분할선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십자분할선</a:t>
            </a:r>
            <a:r>
              <a:rPr lang="en-US" altLang="ko-KR" dirty="0"/>
              <a:t>’</a:t>
            </a:r>
            <a:r>
              <a:rPr lang="ko-KR" altLang="en-US" dirty="0"/>
              <a:t>의 경우에는 인식하지 않았기 때문에</a:t>
            </a:r>
            <a:r>
              <a:rPr lang="en-US" altLang="ko-KR" dirty="0"/>
              <a:t>, DB</a:t>
            </a:r>
            <a:r>
              <a:rPr lang="ko-KR" altLang="en-US" dirty="0"/>
              <a:t>에서 문자열끼리 유사도를 비교할 때도</a:t>
            </a:r>
            <a:r>
              <a:rPr lang="en-US" altLang="ko-KR" dirty="0"/>
              <a:t> </a:t>
            </a:r>
            <a:r>
              <a:rPr lang="ko-KR" altLang="en-US" dirty="0"/>
              <a:t>이를 제외하고 계산 </a:t>
            </a:r>
            <a:r>
              <a:rPr lang="ko-KR" altLang="en-US" dirty="0" err="1"/>
              <a:t>해야한다</a:t>
            </a:r>
            <a:r>
              <a:rPr lang="en-US" altLang="ko-KR" dirty="0"/>
              <a:t>. SQL </a:t>
            </a:r>
            <a:r>
              <a:rPr lang="ko-KR" altLang="en-US" dirty="0"/>
              <a:t>문법으로 해결</a:t>
            </a:r>
            <a:endParaRPr lang="en-US" altLang="ko-KR" dirty="0"/>
          </a:p>
          <a:p>
            <a:r>
              <a:rPr lang="ko-KR" altLang="en-US" dirty="0"/>
              <a:t>                 유사도는 </a:t>
            </a:r>
            <a:r>
              <a:rPr lang="en-US" altLang="ko-KR" dirty="0" err="1"/>
              <a:t>Levenshtein</a:t>
            </a:r>
            <a:r>
              <a:rPr lang="en-US" altLang="ko-KR" dirty="0"/>
              <a:t> </a:t>
            </a:r>
            <a:r>
              <a:rPr lang="ko-KR" altLang="en-US" dirty="0"/>
              <a:t>거리를 이용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6D70702-8939-41C1-A8B1-297EC7C7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061" y="4820449"/>
            <a:ext cx="6239746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0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7E6B4-26CD-08BB-BFD7-8C742A5AEB3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3F54-154D-9008-7A2A-15A175DC5909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F8D9-358E-6FBA-781D-712939D5724C}"/>
              </a:ext>
            </a:extLst>
          </p:cNvPr>
          <p:cNvSpPr txBox="1"/>
          <p:nvPr/>
        </p:nvSpPr>
        <p:spPr>
          <a:xfrm>
            <a:off x="1176688" y="383381"/>
            <a:ext cx="15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SEARCH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7CAAC-8C36-47F6-8ED9-D55E0EB5B556}"/>
              </a:ext>
            </a:extLst>
          </p:cNvPr>
          <p:cNvSpPr txBox="1"/>
          <p:nvPr/>
        </p:nvSpPr>
        <p:spPr>
          <a:xfrm>
            <a:off x="3654009" y="4488998"/>
            <a:ext cx="432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가중치를 기준으로 내림차순으로 정렬</a:t>
            </a:r>
            <a:endParaRPr lang="en-US" altLang="ko-KR" dirty="0"/>
          </a:p>
          <a:p>
            <a:r>
              <a:rPr lang="ko-KR" altLang="en-US" dirty="0"/>
              <a:t>가장 가중치 높은 </a:t>
            </a:r>
            <a:r>
              <a:rPr lang="en-US" altLang="ko-KR" dirty="0"/>
              <a:t>5</a:t>
            </a:r>
            <a:r>
              <a:rPr lang="ko-KR" altLang="en-US" dirty="0"/>
              <a:t>개 선별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D2E18-5BCD-4D24-94EC-AB02E2379C17}"/>
              </a:ext>
            </a:extLst>
          </p:cNvPr>
          <p:cNvSpPr/>
          <p:nvPr/>
        </p:nvSpPr>
        <p:spPr>
          <a:xfrm>
            <a:off x="3687876" y="162753"/>
            <a:ext cx="1929153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단계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A5A9DA-D6A8-4F26-90F2-EA1FC58B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24" y="1567097"/>
            <a:ext cx="7068536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F59E96-D1F4-58E4-AA1E-B91E07CBF34B}"/>
              </a:ext>
            </a:extLst>
          </p:cNvPr>
          <p:cNvSpPr txBox="1"/>
          <p:nvPr/>
        </p:nvSpPr>
        <p:spPr>
          <a:xfrm>
            <a:off x="9091052" y="1138704"/>
            <a:ext cx="2003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결론 도출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6ADB5A-5498-4EA8-8982-895A38A86ADC}"/>
              </a:ext>
            </a:extLst>
          </p:cNvPr>
          <p:cNvGrpSpPr/>
          <p:nvPr/>
        </p:nvGrpSpPr>
        <p:grpSpPr>
          <a:xfrm>
            <a:off x="164969" y="2926429"/>
            <a:ext cx="1819701" cy="752713"/>
            <a:chOff x="364031" y="4163447"/>
            <a:chExt cx="1819701" cy="75271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3D55913-100E-0109-4944-3ACC73595A61}"/>
                </a:ext>
              </a:extLst>
            </p:cNvPr>
            <p:cNvSpPr/>
            <p:nvPr/>
          </p:nvSpPr>
          <p:spPr>
            <a:xfrm>
              <a:off x="364031" y="4163447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B826A5-795C-400F-6FAE-4E5615484941}"/>
                </a:ext>
              </a:extLst>
            </p:cNvPr>
            <p:cNvSpPr txBox="1"/>
            <p:nvPr/>
          </p:nvSpPr>
          <p:spPr>
            <a:xfrm>
              <a:off x="477188" y="4216637"/>
              <a:ext cx="1593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Json file</a:t>
              </a:r>
              <a:br>
                <a:rPr lang="en-US" dirty="0"/>
              </a:br>
              <a:r>
                <a:rPr lang="en-US" dirty="0"/>
                <a:t>image(</a:t>
              </a:r>
              <a:r>
                <a:rPr lang="en-US" dirty="0" err="1"/>
                <a:t>png</a:t>
              </a:r>
              <a:r>
                <a:rPr lang="en-US" dirty="0"/>
                <a:t>) file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7B79A7-A975-1A7E-AB46-CF98390B4D54}"/>
              </a:ext>
            </a:extLst>
          </p:cNvPr>
          <p:cNvGrpSpPr/>
          <p:nvPr/>
        </p:nvGrpSpPr>
        <p:grpSpPr>
          <a:xfrm>
            <a:off x="1984670" y="1250722"/>
            <a:ext cx="1819701" cy="752713"/>
            <a:chOff x="364031" y="4163447"/>
            <a:chExt cx="1819701" cy="75271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4707215-5764-B635-960A-4173D64A10E0}"/>
                </a:ext>
              </a:extLst>
            </p:cNvPr>
            <p:cNvSpPr/>
            <p:nvPr/>
          </p:nvSpPr>
          <p:spPr>
            <a:xfrm>
              <a:off x="364031" y="4163447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7905E7-75FB-6DF8-8A67-BCB08DC4D6A1}"/>
                </a:ext>
              </a:extLst>
            </p:cNvPr>
            <p:cNvSpPr txBox="1"/>
            <p:nvPr/>
          </p:nvSpPr>
          <p:spPr>
            <a:xfrm>
              <a:off x="805643" y="4262804"/>
              <a:ext cx="9364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Json file</a:t>
              </a:r>
              <a:br>
                <a:rPr lang="en-US" dirty="0"/>
              </a:br>
              <a:r>
                <a:rPr lang="en-US" sz="1200" dirty="0"/>
                <a:t>extract data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B1E8BC2-E78B-34D2-AF93-D00F490D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61" y="2741334"/>
            <a:ext cx="951402" cy="1122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81DA33-143D-1111-BB5C-F13CFC44A6ED}"/>
              </a:ext>
            </a:extLst>
          </p:cNvPr>
          <p:cNvSpPr txBox="1"/>
          <p:nvPr/>
        </p:nvSpPr>
        <p:spPr>
          <a:xfrm>
            <a:off x="4054968" y="3429000"/>
            <a:ext cx="85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MYSQL</a:t>
            </a:r>
            <a:endParaRPr 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A64233A-E6E7-31E9-CDA0-5C3ADE401AAB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1984670" y="2003435"/>
            <a:ext cx="909851" cy="1299351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0EBD8AC-06A3-C644-9F51-E0A155E2DA56}"/>
              </a:ext>
            </a:extLst>
          </p:cNvPr>
          <p:cNvCxnSpPr>
            <a:cxnSpLocks/>
          </p:cNvCxnSpPr>
          <p:nvPr/>
        </p:nvCxnSpPr>
        <p:spPr>
          <a:xfrm flipV="1">
            <a:off x="1984670" y="3365095"/>
            <a:ext cx="1970091" cy="2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1AF5B6E-FEF9-1844-8B49-5E92DC936B6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>
            <a:off x="2894521" y="2003435"/>
            <a:ext cx="1060240" cy="1299349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C2654B0-4AFD-60B4-4B3B-EE528E15DE18}"/>
              </a:ext>
            </a:extLst>
          </p:cNvPr>
          <p:cNvSpPr txBox="1"/>
          <p:nvPr/>
        </p:nvSpPr>
        <p:spPr>
          <a:xfrm>
            <a:off x="2328495" y="3330496"/>
            <a:ext cx="134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insert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C0FD2C-B8AF-6EFD-E594-5BE701D027C2}"/>
              </a:ext>
            </a:extLst>
          </p:cNvPr>
          <p:cNvSpPr txBox="1"/>
          <p:nvPr/>
        </p:nvSpPr>
        <p:spPr>
          <a:xfrm rot="3102440">
            <a:off x="2974741" y="2364141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insert</a:t>
            </a:r>
            <a:endParaRPr lang="en-US" sz="12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4EBC599-65E6-6A18-D45F-36B83F4E980E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1984670" y="3459806"/>
            <a:ext cx="909851" cy="1389984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2F4F119-FF4A-1E66-B6DF-CA79904834BF}"/>
              </a:ext>
            </a:extLst>
          </p:cNvPr>
          <p:cNvGrpSpPr/>
          <p:nvPr/>
        </p:nvGrpSpPr>
        <p:grpSpPr>
          <a:xfrm>
            <a:off x="1984670" y="4849790"/>
            <a:ext cx="1819701" cy="752713"/>
            <a:chOff x="364031" y="4163447"/>
            <a:chExt cx="1819701" cy="752713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663FAD9-FB88-6015-2BAC-B77FC70C2DF8}"/>
                </a:ext>
              </a:extLst>
            </p:cNvPr>
            <p:cNvSpPr/>
            <p:nvPr/>
          </p:nvSpPr>
          <p:spPr>
            <a:xfrm>
              <a:off x="364031" y="4163447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0ED5F0-BBE2-FA7A-9D49-319AE7633327}"/>
                </a:ext>
              </a:extLst>
            </p:cNvPr>
            <p:cNvSpPr txBox="1"/>
            <p:nvPr/>
          </p:nvSpPr>
          <p:spPr>
            <a:xfrm>
              <a:off x="721645" y="4229368"/>
              <a:ext cx="11044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Image file</a:t>
              </a:r>
              <a:br>
                <a:rPr lang="en-US" dirty="0"/>
              </a:br>
              <a:r>
                <a:rPr lang="en-US" sz="1400" dirty="0"/>
                <a:t>collecting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62E0E45-9918-DF6A-B827-9AA3F0B502A7}"/>
              </a:ext>
            </a:extLst>
          </p:cNvPr>
          <p:cNvGrpSpPr/>
          <p:nvPr/>
        </p:nvGrpSpPr>
        <p:grpSpPr>
          <a:xfrm>
            <a:off x="5475511" y="1250722"/>
            <a:ext cx="1850960" cy="752713"/>
            <a:chOff x="364031" y="4163447"/>
            <a:chExt cx="1850960" cy="752713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F3E5FAF-7F4B-EB9E-4EA0-D1EEB9B82474}"/>
                </a:ext>
              </a:extLst>
            </p:cNvPr>
            <p:cNvSpPr/>
            <p:nvPr/>
          </p:nvSpPr>
          <p:spPr>
            <a:xfrm>
              <a:off x="364031" y="4163447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F98231-4E15-C7C3-5DAE-C8D935A1C595}"/>
                </a:ext>
              </a:extLst>
            </p:cNvPr>
            <p:cNvSpPr txBox="1"/>
            <p:nvPr/>
          </p:nvSpPr>
          <p:spPr>
            <a:xfrm>
              <a:off x="375064" y="4327495"/>
              <a:ext cx="1839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 preprocess</a:t>
              </a:r>
              <a:endParaRPr lang="en-US" sz="120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0EA3F86-0CC4-1059-B346-DF3EEF3220FE}"/>
              </a:ext>
            </a:extLst>
          </p:cNvPr>
          <p:cNvGrpSpPr/>
          <p:nvPr/>
        </p:nvGrpSpPr>
        <p:grpSpPr>
          <a:xfrm>
            <a:off x="8966352" y="1250722"/>
            <a:ext cx="1819701" cy="752713"/>
            <a:chOff x="364031" y="4163447"/>
            <a:chExt cx="1819701" cy="752713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49344A7-708A-1CE8-E74A-BB721426C169}"/>
                </a:ext>
              </a:extLst>
            </p:cNvPr>
            <p:cNvSpPr/>
            <p:nvPr/>
          </p:nvSpPr>
          <p:spPr>
            <a:xfrm>
              <a:off x="364031" y="4163447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74F021D-EEBC-C2C5-C335-AD019F2CA695}"/>
                </a:ext>
              </a:extLst>
            </p:cNvPr>
            <p:cNvSpPr txBox="1"/>
            <p:nvPr/>
          </p:nvSpPr>
          <p:spPr>
            <a:xfrm>
              <a:off x="506651" y="4355137"/>
              <a:ext cx="153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Shape training</a:t>
              </a:r>
              <a:endParaRPr lang="en-US" sz="1200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72989B4-D095-3853-9B8D-7BF249114966}"/>
              </a:ext>
            </a:extLst>
          </p:cNvPr>
          <p:cNvGrpSpPr/>
          <p:nvPr/>
        </p:nvGrpSpPr>
        <p:grpSpPr>
          <a:xfrm>
            <a:off x="8966352" y="65644"/>
            <a:ext cx="1819701" cy="752713"/>
            <a:chOff x="364031" y="4163447"/>
            <a:chExt cx="1819701" cy="752713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5AF6AE8-1B9F-34B9-A71A-91E7F6E9E81E}"/>
                </a:ext>
              </a:extLst>
            </p:cNvPr>
            <p:cNvSpPr/>
            <p:nvPr/>
          </p:nvSpPr>
          <p:spPr>
            <a:xfrm>
              <a:off x="364031" y="4163447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512A41-441F-2431-B12C-BCACC5EDBFE2}"/>
                </a:ext>
              </a:extLst>
            </p:cNvPr>
            <p:cNvSpPr txBox="1"/>
            <p:nvPr/>
          </p:nvSpPr>
          <p:spPr>
            <a:xfrm>
              <a:off x="580164" y="4355137"/>
              <a:ext cx="13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Color extract</a:t>
              </a:r>
              <a:endParaRPr lang="en-US" sz="12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5621943-5C4D-BA0C-D2AF-23DC05250508}"/>
              </a:ext>
            </a:extLst>
          </p:cNvPr>
          <p:cNvGrpSpPr/>
          <p:nvPr/>
        </p:nvGrpSpPr>
        <p:grpSpPr>
          <a:xfrm>
            <a:off x="5496656" y="2926426"/>
            <a:ext cx="1819701" cy="752713"/>
            <a:chOff x="364031" y="4163447"/>
            <a:chExt cx="1819701" cy="752713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64C220B-67A2-6F03-FD49-85F4BFAB70F1}"/>
                </a:ext>
              </a:extLst>
            </p:cNvPr>
            <p:cNvSpPr/>
            <p:nvPr/>
          </p:nvSpPr>
          <p:spPr>
            <a:xfrm>
              <a:off x="364031" y="4163447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8C7B65B-3FB2-B5BB-CA45-14E88BC1CC6E}"/>
                </a:ext>
              </a:extLst>
            </p:cNvPr>
            <p:cNvSpPr txBox="1"/>
            <p:nvPr/>
          </p:nvSpPr>
          <p:spPr>
            <a:xfrm>
              <a:off x="586195" y="4355137"/>
              <a:ext cx="14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Label process</a:t>
              </a:r>
              <a:endParaRPr lang="en-US" sz="1200" dirty="0"/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B7D0C01-5654-BCDF-1B91-0108D4F75C53}"/>
              </a:ext>
            </a:extLst>
          </p:cNvPr>
          <p:cNvCxnSpPr>
            <a:cxnSpLocks/>
            <a:stCxn id="17" idx="3"/>
            <a:endCxn id="59" idx="1"/>
          </p:cNvCxnSpPr>
          <p:nvPr/>
        </p:nvCxnSpPr>
        <p:spPr>
          <a:xfrm flipV="1">
            <a:off x="4906163" y="3302783"/>
            <a:ext cx="590493" cy="1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F5DBEF5-C270-79E5-BB59-D6C731374CDB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5144116" y="1599436"/>
            <a:ext cx="342428" cy="0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069FFF9-CAB2-0CC9-060C-1495C0646A18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7326471" y="1599436"/>
            <a:ext cx="1639881" cy="27643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846336A-B670-DAA9-F77D-A64709C2388D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7725052" y="442001"/>
            <a:ext cx="1241300" cy="0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2B09152-0D1C-2F67-4D25-966E584B7367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8966352" y="1627079"/>
            <a:ext cx="0" cy="1703417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5AE107F-38E3-1C4C-1FC1-65924648CC38}"/>
              </a:ext>
            </a:extLst>
          </p:cNvPr>
          <p:cNvCxnSpPr>
            <a:cxnSpLocks/>
          </p:cNvCxnSpPr>
          <p:nvPr/>
        </p:nvCxnSpPr>
        <p:spPr>
          <a:xfrm flipV="1">
            <a:off x="5144116" y="1613257"/>
            <a:ext cx="21427" cy="1689525"/>
          </a:xfrm>
          <a:prstGeom prst="straightConnector1">
            <a:avLst/>
          </a:prstGeom>
          <a:ln w="444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01C7209-B0F9-6A32-28B1-6BE5A1A1E83C}"/>
              </a:ext>
            </a:extLst>
          </p:cNvPr>
          <p:cNvCxnSpPr>
            <a:cxnSpLocks/>
          </p:cNvCxnSpPr>
          <p:nvPr/>
        </p:nvCxnSpPr>
        <p:spPr>
          <a:xfrm flipV="1">
            <a:off x="7725052" y="442001"/>
            <a:ext cx="0" cy="1185077"/>
          </a:xfrm>
          <a:prstGeom prst="straightConnector1">
            <a:avLst/>
          </a:prstGeom>
          <a:ln w="444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791917D-1071-3429-AFEC-23A1F4590CC8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7316357" y="3302783"/>
            <a:ext cx="1649995" cy="27713"/>
          </a:xfrm>
          <a:prstGeom prst="straightConnector1">
            <a:avLst/>
          </a:prstGeom>
          <a:ln w="444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9FE2B71-7AE9-AB50-DF3E-2AF60EA11FE9}"/>
              </a:ext>
            </a:extLst>
          </p:cNvPr>
          <p:cNvGrpSpPr/>
          <p:nvPr/>
        </p:nvGrpSpPr>
        <p:grpSpPr>
          <a:xfrm>
            <a:off x="4275929" y="4849789"/>
            <a:ext cx="1850960" cy="752713"/>
            <a:chOff x="364031" y="4163447"/>
            <a:chExt cx="1850960" cy="752713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E7D69284-5DAC-5753-3403-7814F45C013F}"/>
                </a:ext>
              </a:extLst>
            </p:cNvPr>
            <p:cNvSpPr/>
            <p:nvPr/>
          </p:nvSpPr>
          <p:spPr>
            <a:xfrm>
              <a:off x="364031" y="4163447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C61BC74-B800-C5ED-032F-7ED314D37743}"/>
                </a:ext>
              </a:extLst>
            </p:cNvPr>
            <p:cNvSpPr txBox="1"/>
            <p:nvPr/>
          </p:nvSpPr>
          <p:spPr>
            <a:xfrm>
              <a:off x="375064" y="4327495"/>
              <a:ext cx="1839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 preprocess</a:t>
              </a:r>
              <a:endParaRPr lang="en-US" sz="1200" dirty="0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27C9B1F-9C92-69D7-9A23-C55BFC3E7C3A}"/>
              </a:ext>
            </a:extLst>
          </p:cNvPr>
          <p:cNvGrpSpPr/>
          <p:nvPr/>
        </p:nvGrpSpPr>
        <p:grpSpPr>
          <a:xfrm>
            <a:off x="6567187" y="4813482"/>
            <a:ext cx="1819701" cy="752713"/>
            <a:chOff x="364030" y="4145188"/>
            <a:chExt cx="1819701" cy="752713"/>
          </a:xfrm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169E6221-6F01-C887-5487-692E2515C7DF}"/>
                </a:ext>
              </a:extLst>
            </p:cNvPr>
            <p:cNvSpPr/>
            <p:nvPr/>
          </p:nvSpPr>
          <p:spPr>
            <a:xfrm>
              <a:off x="364030" y="4145188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B88CE3-A9D7-6B84-D098-1157AC6B2521}"/>
                </a:ext>
              </a:extLst>
            </p:cNvPr>
            <p:cNvSpPr txBox="1"/>
            <p:nvPr/>
          </p:nvSpPr>
          <p:spPr>
            <a:xfrm>
              <a:off x="568238" y="4207626"/>
              <a:ext cx="141128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Craft module</a:t>
              </a:r>
              <a:br>
                <a:rPr lang="en-US" dirty="0"/>
              </a:br>
              <a:r>
                <a:rPr lang="en-US" sz="1600" dirty="0"/>
                <a:t>string splitting</a:t>
              </a:r>
            </a:p>
          </p:txBody>
        </p:sp>
      </p:grp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A2F0A11-D462-E43F-1971-5564347DDE1C}"/>
              </a:ext>
            </a:extLst>
          </p:cNvPr>
          <p:cNvCxnSpPr>
            <a:cxnSpLocks/>
            <a:stCxn id="45" idx="3"/>
            <a:endCxn id="103" idx="1"/>
          </p:cNvCxnSpPr>
          <p:nvPr/>
        </p:nvCxnSpPr>
        <p:spPr>
          <a:xfrm flipV="1">
            <a:off x="3804371" y="5226146"/>
            <a:ext cx="471558" cy="1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FF3145E9-1FBC-4095-2904-AD46E3282085}"/>
              </a:ext>
            </a:extLst>
          </p:cNvPr>
          <p:cNvCxnSpPr>
            <a:cxnSpLocks/>
          </p:cNvCxnSpPr>
          <p:nvPr/>
        </p:nvCxnSpPr>
        <p:spPr>
          <a:xfrm flipV="1">
            <a:off x="6104713" y="5226145"/>
            <a:ext cx="471558" cy="1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61EFDB6-FF61-2716-0585-9EF5AA943F69}"/>
              </a:ext>
            </a:extLst>
          </p:cNvPr>
          <p:cNvGrpSpPr/>
          <p:nvPr/>
        </p:nvGrpSpPr>
        <p:grpSpPr>
          <a:xfrm>
            <a:off x="8969232" y="4807339"/>
            <a:ext cx="1819701" cy="752713"/>
            <a:chOff x="364031" y="4163447"/>
            <a:chExt cx="1819701" cy="752713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659B7D50-2987-8B6C-9A72-70D0E0F8B23F}"/>
                </a:ext>
              </a:extLst>
            </p:cNvPr>
            <p:cNvSpPr/>
            <p:nvPr/>
          </p:nvSpPr>
          <p:spPr>
            <a:xfrm>
              <a:off x="364031" y="4163447"/>
              <a:ext cx="1819701" cy="752713"/>
            </a:xfrm>
            <a:prstGeom prst="roundRect">
              <a:avLst>
                <a:gd name="adj" fmla="val 2238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CDD54C1-4196-CAE2-E1A5-ED64ECDC0091}"/>
                </a:ext>
              </a:extLst>
            </p:cNvPr>
            <p:cNvSpPr txBox="1"/>
            <p:nvPr/>
          </p:nvSpPr>
          <p:spPr>
            <a:xfrm>
              <a:off x="609792" y="4355137"/>
              <a:ext cx="1322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 training</a:t>
              </a:r>
              <a:endParaRPr lang="en-US" sz="1200" dirty="0"/>
            </a:p>
          </p:txBody>
        </p:sp>
      </p:grp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AAF3246D-2056-73D9-3990-7C845C11FD4B}"/>
              </a:ext>
            </a:extLst>
          </p:cNvPr>
          <p:cNvCxnSpPr>
            <a:cxnSpLocks/>
          </p:cNvCxnSpPr>
          <p:nvPr/>
        </p:nvCxnSpPr>
        <p:spPr>
          <a:xfrm>
            <a:off x="8368888" y="5221522"/>
            <a:ext cx="619937" cy="4623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BA86CE9E-623B-519A-B18B-5DF54E3A717B}"/>
              </a:ext>
            </a:extLst>
          </p:cNvPr>
          <p:cNvCxnSpPr>
            <a:cxnSpLocks/>
          </p:cNvCxnSpPr>
          <p:nvPr/>
        </p:nvCxnSpPr>
        <p:spPr>
          <a:xfrm flipH="1">
            <a:off x="10786053" y="442000"/>
            <a:ext cx="1133232" cy="0"/>
          </a:xfrm>
          <a:prstGeom prst="straightConnector1">
            <a:avLst/>
          </a:prstGeom>
          <a:ln w="444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D2AD6102-5B20-1A5D-F852-58C243DD5347}"/>
              </a:ext>
            </a:extLst>
          </p:cNvPr>
          <p:cNvCxnSpPr>
            <a:cxnSpLocks/>
          </p:cNvCxnSpPr>
          <p:nvPr/>
        </p:nvCxnSpPr>
        <p:spPr>
          <a:xfrm>
            <a:off x="11887086" y="442000"/>
            <a:ext cx="0" cy="6088502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24BF07E-C089-9F83-3E8A-849E3B5508AD}"/>
              </a:ext>
            </a:extLst>
          </p:cNvPr>
          <p:cNvCxnSpPr>
            <a:cxnSpLocks/>
          </p:cNvCxnSpPr>
          <p:nvPr/>
        </p:nvCxnSpPr>
        <p:spPr>
          <a:xfrm flipH="1">
            <a:off x="10786053" y="1627078"/>
            <a:ext cx="783811" cy="17226"/>
          </a:xfrm>
          <a:prstGeom prst="straightConnector1">
            <a:avLst/>
          </a:prstGeom>
          <a:ln w="444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4139F719-84AF-F711-E3BA-8A4F9321B2AF}"/>
              </a:ext>
            </a:extLst>
          </p:cNvPr>
          <p:cNvCxnSpPr>
            <a:cxnSpLocks/>
          </p:cNvCxnSpPr>
          <p:nvPr/>
        </p:nvCxnSpPr>
        <p:spPr>
          <a:xfrm>
            <a:off x="11550206" y="1599436"/>
            <a:ext cx="28189" cy="4931066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598D778-F103-104B-9B68-2EA8D6BFF5DA}"/>
              </a:ext>
            </a:extLst>
          </p:cNvPr>
          <p:cNvCxnSpPr>
            <a:cxnSpLocks/>
          </p:cNvCxnSpPr>
          <p:nvPr/>
        </p:nvCxnSpPr>
        <p:spPr>
          <a:xfrm flipH="1">
            <a:off x="10788269" y="5183695"/>
            <a:ext cx="414320" cy="8613"/>
          </a:xfrm>
          <a:prstGeom prst="straightConnector1">
            <a:avLst/>
          </a:prstGeom>
          <a:ln w="444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1B8BFE07-5F5D-ED44-9600-42216CF5758D}"/>
              </a:ext>
            </a:extLst>
          </p:cNvPr>
          <p:cNvCxnSpPr>
            <a:cxnSpLocks/>
          </p:cNvCxnSpPr>
          <p:nvPr/>
        </p:nvCxnSpPr>
        <p:spPr>
          <a:xfrm>
            <a:off x="11226812" y="5166075"/>
            <a:ext cx="0" cy="1364427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660CF87A-38EE-F753-FCCC-2B81CB36B66F}"/>
              </a:ext>
            </a:extLst>
          </p:cNvPr>
          <p:cNvSpPr txBox="1"/>
          <p:nvPr/>
        </p:nvSpPr>
        <p:spPr>
          <a:xfrm>
            <a:off x="10760891" y="1362144"/>
            <a:ext cx="842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Get model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02A9E20-48A0-DBB9-9CF4-6A6AB3B19A0A}"/>
              </a:ext>
            </a:extLst>
          </p:cNvPr>
          <p:cNvSpPr txBox="1"/>
          <p:nvPr/>
        </p:nvSpPr>
        <p:spPr>
          <a:xfrm>
            <a:off x="10902655" y="158695"/>
            <a:ext cx="761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Get color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EB819DA-6DFB-476F-7BEB-C874AEC85768}"/>
              </a:ext>
            </a:extLst>
          </p:cNvPr>
          <p:cNvSpPr txBox="1"/>
          <p:nvPr/>
        </p:nvSpPr>
        <p:spPr>
          <a:xfrm>
            <a:off x="10714127" y="4885922"/>
            <a:ext cx="842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Get model</a:t>
            </a:r>
          </a:p>
        </p:txBody>
      </p:sp>
    </p:spTree>
    <p:extLst>
      <p:ext uri="{BB962C8B-B14F-4D97-AF65-F5344CB8AC3E}">
        <p14:creationId xmlns:p14="http://schemas.microsoft.com/office/powerpoint/2010/main" val="1570399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7E6B4-26CD-08BB-BFD7-8C742A5AEB3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3F54-154D-9008-7A2A-15A175DC5909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F8D9-358E-6FBA-781D-712939D5724C}"/>
              </a:ext>
            </a:extLst>
          </p:cNvPr>
          <p:cNvSpPr txBox="1"/>
          <p:nvPr/>
        </p:nvSpPr>
        <p:spPr>
          <a:xfrm>
            <a:off x="1176688" y="383381"/>
            <a:ext cx="15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SEARCH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D2E18-5BCD-4D24-94EC-AB02E2379C17}"/>
              </a:ext>
            </a:extLst>
          </p:cNvPr>
          <p:cNvSpPr/>
          <p:nvPr/>
        </p:nvSpPr>
        <p:spPr>
          <a:xfrm>
            <a:off x="3687876" y="162753"/>
            <a:ext cx="5540791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</a:t>
            </a:r>
            <a:r>
              <a:rPr lang="en-US" altLang="ko-KR" dirty="0">
                <a:solidFill>
                  <a:schemeClr val="tx1"/>
                </a:solidFill>
              </a:rPr>
              <a:t>1 (</a:t>
            </a:r>
            <a:r>
              <a:rPr lang="ko-KR" altLang="en-US" dirty="0">
                <a:solidFill>
                  <a:schemeClr val="tx1"/>
                </a:solidFill>
              </a:rPr>
              <a:t>텍스트 예측 성공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188CE9-9D06-4D1B-AC39-5FE612084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34" y="1365328"/>
            <a:ext cx="3419374" cy="252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076C1F-7C5F-4698-8B41-D310C9DC05EC}"/>
              </a:ext>
            </a:extLst>
          </p:cNvPr>
          <p:cNvSpPr txBox="1"/>
          <p:nvPr/>
        </p:nvSpPr>
        <p:spPr>
          <a:xfrm>
            <a:off x="6096000" y="1906664"/>
            <a:ext cx="432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예측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[7, 7, 8, 7, -1, -1, -1, -1]</a:t>
            </a:r>
          </a:p>
          <a:p>
            <a:r>
              <a:rPr lang="en-US" altLang="ko-KR" dirty="0">
                <a:solidFill>
                  <a:srgbClr val="000000"/>
                </a:solidFill>
                <a:latin typeface="inherit"/>
              </a:rPr>
              <a:t>	= [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초록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초록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파랑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초록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]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FBFC7-8D8C-46C5-A200-3868372C7C60}"/>
              </a:ext>
            </a:extLst>
          </p:cNvPr>
          <p:cNvSpPr txBox="1"/>
          <p:nvPr/>
        </p:nvSpPr>
        <p:spPr>
          <a:xfrm>
            <a:off x="6096000" y="2626332"/>
            <a:ext cx="432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모양 예측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[2,7]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	= [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원형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사각형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]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65C5A-D435-4359-9127-323588494705}"/>
              </a:ext>
            </a:extLst>
          </p:cNvPr>
          <p:cNvSpPr txBox="1"/>
          <p:nvPr/>
        </p:nvSpPr>
        <p:spPr>
          <a:xfrm>
            <a:off x="6096000" y="3361795"/>
            <a:ext cx="43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 예측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[“E”,”P”]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10D032E-E68E-4167-B67B-A61A1C2F3B63}"/>
              </a:ext>
            </a:extLst>
          </p:cNvPr>
          <p:cNvSpPr/>
          <p:nvPr/>
        </p:nvSpPr>
        <p:spPr>
          <a:xfrm rot="5400000">
            <a:off x="5168407" y="3887738"/>
            <a:ext cx="1151469" cy="11006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4F96B7B-72D1-493E-8A94-ABDDD5D5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1" y="5132168"/>
            <a:ext cx="12069859" cy="11514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C12E8-992A-4E30-860C-671DC8563913}"/>
              </a:ext>
            </a:extLst>
          </p:cNvPr>
          <p:cNvSpPr txBox="1"/>
          <p:nvPr/>
        </p:nvSpPr>
        <p:spPr>
          <a:xfrm>
            <a:off x="4301066" y="6363036"/>
            <a:ext cx="43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inherit"/>
              </a:rPr>
              <a:t>가중치가 가장 높게 잘 나옴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675116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7E6B4-26CD-08BB-BFD7-8C742A5AEB3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3F54-154D-9008-7A2A-15A175DC5909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F8D9-358E-6FBA-781D-712939D5724C}"/>
              </a:ext>
            </a:extLst>
          </p:cNvPr>
          <p:cNvSpPr txBox="1"/>
          <p:nvPr/>
        </p:nvSpPr>
        <p:spPr>
          <a:xfrm>
            <a:off x="1176688" y="383381"/>
            <a:ext cx="15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SEARCH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D2E18-5BCD-4D24-94EC-AB02E2379C17}"/>
              </a:ext>
            </a:extLst>
          </p:cNvPr>
          <p:cNvSpPr/>
          <p:nvPr/>
        </p:nvSpPr>
        <p:spPr>
          <a:xfrm>
            <a:off x="3687876" y="162753"/>
            <a:ext cx="1929153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76C1F-7C5F-4698-8B41-D310C9DC05EC}"/>
              </a:ext>
            </a:extLst>
          </p:cNvPr>
          <p:cNvSpPr txBox="1"/>
          <p:nvPr/>
        </p:nvSpPr>
        <p:spPr>
          <a:xfrm>
            <a:off x="6096000" y="1906664"/>
            <a:ext cx="432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예측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[2,11,5,13, -1, -1, -1, -1]</a:t>
            </a:r>
          </a:p>
          <a:p>
            <a:r>
              <a:rPr lang="en-US" altLang="ko-KR" dirty="0">
                <a:solidFill>
                  <a:srgbClr val="000000"/>
                </a:solidFill>
                <a:latin typeface="inherit"/>
              </a:rPr>
              <a:t>	= [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주황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보라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노랑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회색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]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FBFC7-8D8C-46C5-A200-3868372C7C60}"/>
              </a:ext>
            </a:extLst>
          </p:cNvPr>
          <p:cNvSpPr txBox="1"/>
          <p:nvPr/>
        </p:nvSpPr>
        <p:spPr>
          <a:xfrm>
            <a:off x="6096000" y="2626332"/>
            <a:ext cx="432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모양 예측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[0,3]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	= [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원형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팔각형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65C5A-D435-4359-9127-323588494705}"/>
              </a:ext>
            </a:extLst>
          </p:cNvPr>
          <p:cNvSpPr txBox="1"/>
          <p:nvPr/>
        </p:nvSpPr>
        <p:spPr>
          <a:xfrm>
            <a:off x="6096000" y="3361795"/>
            <a:ext cx="43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 예측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[“C”,”5”,”3”]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10D032E-E68E-4167-B67B-A61A1C2F3B63}"/>
              </a:ext>
            </a:extLst>
          </p:cNvPr>
          <p:cNvSpPr/>
          <p:nvPr/>
        </p:nvSpPr>
        <p:spPr>
          <a:xfrm rot="5400000">
            <a:off x="5168407" y="3887738"/>
            <a:ext cx="1151469" cy="11006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C12E8-992A-4E30-860C-671DC8563913}"/>
              </a:ext>
            </a:extLst>
          </p:cNvPr>
          <p:cNvSpPr txBox="1"/>
          <p:nvPr/>
        </p:nvSpPr>
        <p:spPr>
          <a:xfrm>
            <a:off x="4301066" y="6363036"/>
            <a:ext cx="43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inherit"/>
              </a:rPr>
              <a:t>가중치가 가장 높게 잘 나옴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87CDD-77BE-4082-9A41-00FB01A6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3805"/>
            <a:ext cx="12192000" cy="11514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474B7F-2482-4163-A348-63AA1D171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47" y="1304399"/>
            <a:ext cx="2822966" cy="26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4CF714-02AF-498C-B07A-CC745D10C570}"/>
              </a:ext>
            </a:extLst>
          </p:cNvPr>
          <p:cNvSpPr/>
          <p:nvPr/>
        </p:nvSpPr>
        <p:spPr>
          <a:xfrm>
            <a:off x="3687876" y="162753"/>
            <a:ext cx="5540791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</a:t>
            </a:r>
            <a:r>
              <a:rPr lang="en-US" altLang="ko-KR" dirty="0">
                <a:solidFill>
                  <a:schemeClr val="tx1"/>
                </a:solidFill>
              </a:rPr>
              <a:t>2 (</a:t>
            </a:r>
            <a:r>
              <a:rPr lang="ko-KR" altLang="en-US" dirty="0">
                <a:solidFill>
                  <a:schemeClr val="tx1"/>
                </a:solidFill>
              </a:rPr>
              <a:t>텍스트 예측 성공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7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7E6B4-26CD-08BB-BFD7-8C742A5AEB3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3F54-154D-9008-7A2A-15A175DC5909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F8D9-358E-6FBA-781D-712939D5724C}"/>
              </a:ext>
            </a:extLst>
          </p:cNvPr>
          <p:cNvSpPr txBox="1"/>
          <p:nvPr/>
        </p:nvSpPr>
        <p:spPr>
          <a:xfrm>
            <a:off x="1176688" y="383381"/>
            <a:ext cx="15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SEARCH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F2D2E18-5BCD-4D24-94EC-AB02E2379C17}"/>
              </a:ext>
            </a:extLst>
          </p:cNvPr>
          <p:cNvSpPr/>
          <p:nvPr/>
        </p:nvSpPr>
        <p:spPr>
          <a:xfrm>
            <a:off x="3687876" y="162753"/>
            <a:ext cx="1929153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76C1F-7C5F-4698-8B41-D310C9DC05EC}"/>
              </a:ext>
            </a:extLst>
          </p:cNvPr>
          <p:cNvSpPr txBox="1"/>
          <p:nvPr/>
        </p:nvSpPr>
        <p:spPr>
          <a:xfrm>
            <a:off x="6096000" y="1906664"/>
            <a:ext cx="432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예측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[5,7,5,7, -1, -1, -1, -1]</a:t>
            </a:r>
          </a:p>
          <a:p>
            <a:r>
              <a:rPr lang="en-US" altLang="ko-KR" dirty="0">
                <a:solidFill>
                  <a:srgbClr val="000000"/>
                </a:solidFill>
                <a:latin typeface="inherit"/>
              </a:rPr>
              <a:t>	= [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노랑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초록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노랑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초록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]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FBFC7-8D8C-46C5-A200-3868372C7C60}"/>
              </a:ext>
            </a:extLst>
          </p:cNvPr>
          <p:cNvSpPr txBox="1"/>
          <p:nvPr/>
        </p:nvSpPr>
        <p:spPr>
          <a:xfrm>
            <a:off x="6096000" y="2626332"/>
            <a:ext cx="432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모양 예측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[2,7]</a:t>
            </a:r>
          </a:p>
          <a:p>
            <a:r>
              <a:rPr lang="en-US" altLang="ko-KR" dirty="0">
                <a:solidFill>
                  <a:srgbClr val="000000"/>
                </a:solidFill>
                <a:latin typeface="inherit"/>
              </a:rPr>
              <a:t>	= [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원형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inherit"/>
              </a:rPr>
              <a:t>사각형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]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65C5A-D435-4359-9127-323588494705}"/>
              </a:ext>
            </a:extLst>
          </p:cNvPr>
          <p:cNvSpPr txBox="1"/>
          <p:nvPr/>
        </p:nvSpPr>
        <p:spPr>
          <a:xfrm>
            <a:off x="6096000" y="3361795"/>
            <a:ext cx="43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 예측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[“A”,”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”,”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”]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10D032E-E68E-4167-B67B-A61A1C2F3B63}"/>
              </a:ext>
            </a:extLst>
          </p:cNvPr>
          <p:cNvSpPr/>
          <p:nvPr/>
        </p:nvSpPr>
        <p:spPr>
          <a:xfrm rot="5400000">
            <a:off x="5168407" y="3887738"/>
            <a:ext cx="1151469" cy="11006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C12E8-992A-4E30-860C-671DC8563913}"/>
              </a:ext>
            </a:extLst>
          </p:cNvPr>
          <p:cNvSpPr txBox="1"/>
          <p:nvPr/>
        </p:nvSpPr>
        <p:spPr>
          <a:xfrm>
            <a:off x="4301066" y="6363036"/>
            <a:ext cx="43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상위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개에 없는 모습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-&gt;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예측 실패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A055DB1-5568-4E78-95C3-77308D75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09" y="1421615"/>
            <a:ext cx="3606820" cy="240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A7B930-C2C4-42FF-8763-E10C9EDE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7" y="5119950"/>
            <a:ext cx="12192000" cy="101524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C752CAE-5C94-4A05-A663-19B2CE1593B1}"/>
              </a:ext>
            </a:extLst>
          </p:cNvPr>
          <p:cNvSpPr/>
          <p:nvPr/>
        </p:nvSpPr>
        <p:spPr>
          <a:xfrm>
            <a:off x="3687876" y="162753"/>
            <a:ext cx="5540791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결과</a:t>
            </a:r>
            <a:r>
              <a:rPr lang="en-US" altLang="ko-KR" dirty="0">
                <a:solidFill>
                  <a:schemeClr val="tx1"/>
                </a:solidFill>
              </a:rPr>
              <a:t>3 (</a:t>
            </a:r>
            <a:r>
              <a:rPr lang="ko-KR" altLang="en-US" dirty="0">
                <a:solidFill>
                  <a:schemeClr val="tx1"/>
                </a:solidFill>
              </a:rPr>
              <a:t>텍스트 예측 실패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359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7E6B4-26CD-08BB-BFD7-8C742A5AEB3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A3F54-154D-9008-7A2A-15A175DC5909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7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F8D9-358E-6FBA-781D-712939D5724C}"/>
              </a:ext>
            </a:extLst>
          </p:cNvPr>
          <p:cNvSpPr txBox="1"/>
          <p:nvPr/>
        </p:nvSpPr>
        <p:spPr>
          <a:xfrm>
            <a:off x="1176688" y="383381"/>
            <a:ext cx="15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SEARCH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76C1F-7C5F-4698-8B41-D310C9DC05EC}"/>
              </a:ext>
            </a:extLst>
          </p:cNvPr>
          <p:cNvSpPr txBox="1"/>
          <p:nvPr/>
        </p:nvSpPr>
        <p:spPr>
          <a:xfrm>
            <a:off x="854633" y="4872263"/>
            <a:ext cx="3825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색상 예측에서 같은 알약이라도 사진에 따라서 색이 다르게 나오는 경우가 있어 색깔추출에 어려움이 있었음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그래서 색의 범위를 다소 유하게 설정함</a:t>
            </a:r>
            <a:r>
              <a:rPr lang="en-US" altLang="ko-KR" dirty="0">
                <a:solidFill>
                  <a:srgbClr val="000000"/>
                </a:solidFill>
                <a:latin typeface="inherit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FBFC7-8D8C-46C5-A200-3868372C7C60}"/>
              </a:ext>
            </a:extLst>
          </p:cNvPr>
          <p:cNvSpPr txBox="1"/>
          <p:nvPr/>
        </p:nvSpPr>
        <p:spPr>
          <a:xfrm>
            <a:off x="5631295" y="3750870"/>
            <a:ext cx="4459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모양 예측에서 특히 원형</a:t>
            </a:r>
            <a:r>
              <a:rPr lang="en-US" altLang="ko-KR" dirty="0"/>
              <a:t>, </a:t>
            </a:r>
            <a:r>
              <a:rPr lang="ko-KR" altLang="en-US" dirty="0"/>
              <a:t>타원형</a:t>
            </a:r>
            <a:r>
              <a:rPr lang="en-US" altLang="ko-KR" dirty="0"/>
              <a:t>, </a:t>
            </a:r>
            <a:r>
              <a:rPr lang="ko-KR" altLang="en-US" dirty="0"/>
              <a:t>장방향의 구분의 정확도가 떨어졌음</a:t>
            </a:r>
            <a:r>
              <a:rPr lang="en-US" altLang="ko-KR" dirty="0"/>
              <a:t>. </a:t>
            </a:r>
            <a:r>
              <a:rPr lang="ko-KR" altLang="en-US" dirty="0"/>
              <a:t>그래서 모두 같은 모양 처리를 해서 실행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65C5A-D435-4359-9127-323588494705}"/>
              </a:ext>
            </a:extLst>
          </p:cNvPr>
          <p:cNvSpPr txBox="1"/>
          <p:nvPr/>
        </p:nvSpPr>
        <p:spPr>
          <a:xfrm>
            <a:off x="5631295" y="4806631"/>
            <a:ext cx="4554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가중치 값을 처음에 임의로 잡고 나중에 조절하는 식으로 진행해서 최적의 </a:t>
            </a:r>
            <a:r>
              <a:rPr lang="ko-KR" altLang="en-US" dirty="0" err="1"/>
              <a:t>가중치값을</a:t>
            </a:r>
            <a:r>
              <a:rPr lang="ko-KR" altLang="en-US" dirty="0"/>
              <a:t> 사용하지 않은 점이 아쉬움</a:t>
            </a:r>
            <a:r>
              <a:rPr lang="en-US" altLang="ko-KR" dirty="0"/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C752CAE-5C94-4A05-A663-19B2CE1593B1}"/>
              </a:ext>
            </a:extLst>
          </p:cNvPr>
          <p:cNvSpPr/>
          <p:nvPr/>
        </p:nvSpPr>
        <p:spPr>
          <a:xfrm>
            <a:off x="3420685" y="324592"/>
            <a:ext cx="2873790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아쉬웠던 부분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4447A-19BF-42C1-B51C-C78A5638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16" y="1381401"/>
            <a:ext cx="2553056" cy="33151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7D03BC-F063-4FA0-8E70-FBAB3D01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053" y="1457050"/>
            <a:ext cx="5068007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57E6B4-26CD-08BB-BFD7-8C742A5AEB3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846EC-CB58-418D-8997-24DB625CFDCF}"/>
              </a:ext>
            </a:extLst>
          </p:cNvPr>
          <p:cNvSpPr txBox="1"/>
          <p:nvPr/>
        </p:nvSpPr>
        <p:spPr>
          <a:xfrm>
            <a:off x="2705100" y="3105834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945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661DE-AFBF-B70C-2942-DB82CAC6D410}"/>
              </a:ext>
            </a:extLst>
          </p:cNvPr>
          <p:cNvSpPr txBox="1"/>
          <p:nvPr/>
        </p:nvSpPr>
        <p:spPr>
          <a:xfrm>
            <a:off x="2885826" y="2956431"/>
            <a:ext cx="6420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시행착오 및 구현 과정에 대한 추가 설명</a:t>
            </a:r>
            <a:endParaRPr lang="en-US" altLang="ko-KR" sz="3200" dirty="0"/>
          </a:p>
          <a:p>
            <a:pPr algn="ctr"/>
            <a:r>
              <a:rPr lang="en-US" sz="3200" dirty="0"/>
              <a:t>(</a:t>
            </a:r>
            <a:r>
              <a:rPr lang="ko-KR" altLang="en-US" sz="3200" dirty="0"/>
              <a:t>발표 이외 내용</a:t>
            </a:r>
            <a:r>
              <a:rPr lang="en-US" altLang="ko-KR" sz="3200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0360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B56EE71-0104-2EA5-33DF-A4656FD7CF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8" y="0"/>
            <a:ext cx="4848992" cy="6858000"/>
          </a:xfrm>
          <a:prstGeom prst="rect">
            <a:avLst/>
          </a:prstGeom>
        </p:spPr>
      </p:pic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04D45E2-5BF0-8A2D-CBDF-1CD9D046E6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84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33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CF5E01A2-0F64-B5A9-B4B3-3EA94234A8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8" y="0"/>
            <a:ext cx="4848992" cy="6858000"/>
          </a:xfrm>
          <a:prstGeom prst="rect">
            <a:avLst/>
          </a:prstGeom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256148-A091-707A-A74F-C84ED6ECCF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84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4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F5B5A69-974D-6923-C55C-05FC618736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8" y="0"/>
            <a:ext cx="4848992" cy="6858000"/>
          </a:xfrm>
          <a:prstGeom prst="rect">
            <a:avLst/>
          </a:prstGeom>
        </p:spPr>
      </p:pic>
      <p:pic>
        <p:nvPicPr>
          <p:cNvPr id="5" name="그림 4" descr="텍스트, 스크린샷, 자동차, 차량이(가) 표시된 사진&#10;&#10;자동 생성된 설명">
            <a:extLst>
              <a:ext uri="{FF2B5EF4-FFF2-40B4-BE49-F238E27FC236}">
                <a16:creationId xmlns:a16="http://schemas.microsoft.com/office/drawing/2014/main" id="{1A286CE5-4071-8CD9-CB45-724F080CAB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84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29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0C240D2-5CED-000A-0A3A-4802890AA7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848992" cy="6858000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12082A0-F84C-C935-601B-A231DFC83C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8" y="0"/>
            <a:ext cx="484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6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D8478-A557-4279-402D-D2044FEA702B}"/>
              </a:ext>
            </a:extLst>
          </p:cNvPr>
          <p:cNvSpPr/>
          <p:nvPr/>
        </p:nvSpPr>
        <p:spPr>
          <a:xfrm>
            <a:off x="10064885" y="2189700"/>
            <a:ext cx="1656392" cy="2478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F0877-8882-6414-2157-CE9CD8111F19}"/>
              </a:ext>
            </a:extLst>
          </p:cNvPr>
          <p:cNvSpPr txBox="1"/>
          <p:nvPr/>
        </p:nvSpPr>
        <p:spPr>
          <a:xfrm>
            <a:off x="10154485" y="137160"/>
            <a:ext cx="2048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담당</a:t>
            </a:r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이상혁</a:t>
            </a:r>
            <a:r>
              <a:rPr lang="en-US" altLang="ko-KR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5838D1-A168-905D-A3D1-088A8E024434}"/>
              </a:ext>
            </a:extLst>
          </p:cNvPr>
          <p:cNvGrpSpPr/>
          <p:nvPr/>
        </p:nvGrpSpPr>
        <p:grpSpPr>
          <a:xfrm>
            <a:off x="272715" y="1199746"/>
            <a:ext cx="1923535" cy="2934485"/>
            <a:chOff x="266837" y="2049294"/>
            <a:chExt cx="1923535" cy="293448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67C31E-1540-BBE5-1FB0-EA734827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292" y="2535677"/>
              <a:ext cx="1920080" cy="2448102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8967717-3D03-A669-F20D-AFE919AE0360}"/>
                </a:ext>
              </a:extLst>
            </p:cNvPr>
            <p:cNvGrpSpPr/>
            <p:nvPr/>
          </p:nvGrpSpPr>
          <p:grpSpPr>
            <a:xfrm>
              <a:off x="266837" y="2049294"/>
              <a:ext cx="1920080" cy="486383"/>
              <a:chOff x="364031" y="4163447"/>
              <a:chExt cx="1819701" cy="752713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2908900-A8A7-3FBF-AB4B-02A78267ED85}"/>
                  </a:ext>
                </a:extLst>
              </p:cNvPr>
              <p:cNvSpPr/>
              <p:nvPr/>
            </p:nvSpPr>
            <p:spPr>
              <a:xfrm>
                <a:off x="364031" y="4163447"/>
                <a:ext cx="1819701" cy="752713"/>
              </a:xfrm>
              <a:prstGeom prst="roundRect">
                <a:avLst>
                  <a:gd name="adj" fmla="val 2238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4C5C7A-5F68-F5F8-8A8E-AEC59C21337A}"/>
                  </a:ext>
                </a:extLst>
              </p:cNvPr>
              <p:cNvSpPr txBox="1"/>
              <p:nvPr/>
            </p:nvSpPr>
            <p:spPr>
              <a:xfrm>
                <a:off x="965013" y="4325014"/>
                <a:ext cx="7295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Json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file</a:t>
                </a:r>
                <a:endParaRPr lang="en-US" sz="1400" dirty="0"/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8E399DB-2269-159A-1A27-FDD910F5C9F9}"/>
              </a:ext>
            </a:extLst>
          </p:cNvPr>
          <p:cNvGrpSpPr/>
          <p:nvPr/>
        </p:nvGrpSpPr>
        <p:grpSpPr>
          <a:xfrm>
            <a:off x="3363936" y="568047"/>
            <a:ext cx="1920080" cy="3744270"/>
            <a:chOff x="2754120" y="797999"/>
            <a:chExt cx="1920080" cy="391644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9EA4B9F-53DB-F589-176E-6D245CE5332E}"/>
                </a:ext>
              </a:extLst>
            </p:cNvPr>
            <p:cNvSpPr/>
            <p:nvPr/>
          </p:nvSpPr>
          <p:spPr>
            <a:xfrm>
              <a:off x="2754120" y="1417339"/>
              <a:ext cx="1920080" cy="32971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DB691A0-14BF-849E-9D50-802DE73839BA}"/>
                </a:ext>
              </a:extLst>
            </p:cNvPr>
            <p:cNvGrpSpPr/>
            <p:nvPr/>
          </p:nvGrpSpPr>
          <p:grpSpPr>
            <a:xfrm>
              <a:off x="2754120" y="797999"/>
              <a:ext cx="1920080" cy="1455133"/>
              <a:chOff x="365668" y="4217009"/>
              <a:chExt cx="1819701" cy="884245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21468AC-0F24-348A-7DBB-C14E04138D9F}"/>
                  </a:ext>
                </a:extLst>
              </p:cNvPr>
              <p:cNvSpPr/>
              <p:nvPr/>
            </p:nvSpPr>
            <p:spPr>
              <a:xfrm>
                <a:off x="365668" y="4217009"/>
                <a:ext cx="1819701" cy="752713"/>
              </a:xfrm>
              <a:prstGeom prst="roundRect">
                <a:avLst>
                  <a:gd name="adj" fmla="val 2238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A120E7-91BA-4F17-8518-0094485A851A}"/>
                  </a:ext>
                </a:extLst>
              </p:cNvPr>
              <p:cNvSpPr txBox="1"/>
              <p:nvPr/>
            </p:nvSpPr>
            <p:spPr>
              <a:xfrm>
                <a:off x="407903" y="4259630"/>
                <a:ext cx="1735230" cy="841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/>
                  <a:t>원하는 </a:t>
                </a:r>
                <a:r>
                  <a:rPr lang="en-US" altLang="ko-KR" sz="1400" dirty="0"/>
                  <a:t>KEY </a:t>
                </a:r>
                <a:r>
                  <a:rPr lang="ko-KR" altLang="en-US" sz="1400" dirty="0"/>
                  <a:t>값을 추출</a:t>
                </a:r>
                <a:br>
                  <a:rPr lang="en-US" altLang="ko-KR" sz="1400" dirty="0"/>
                </a:br>
                <a:r>
                  <a:rPr lang="en-US" altLang="ko-KR" sz="1400" dirty="0"/>
                  <a:t>DB</a:t>
                </a:r>
                <a:r>
                  <a:rPr lang="ko-KR" altLang="en-US" sz="1400" dirty="0"/>
                  <a:t>에 삽입</a:t>
                </a:r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en-US" sz="1400" dirty="0"/>
                  <a:t>By</a:t>
                </a:r>
                <a:br>
                  <a:rPr lang="en-US" sz="1400" dirty="0"/>
                </a:br>
                <a:r>
                  <a:rPr lang="en-US" sz="1400" dirty="0"/>
                  <a:t>json2sql.py</a:t>
                </a:r>
              </a:p>
              <a:p>
                <a:pPr algn="ctr"/>
                <a:endParaRPr lang="en-US" sz="1400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0D477E-1517-1533-B886-FD67EEBF72AF}"/>
                </a:ext>
              </a:extLst>
            </p:cNvPr>
            <p:cNvSpPr txBox="1"/>
            <p:nvPr/>
          </p:nvSpPr>
          <p:spPr>
            <a:xfrm>
              <a:off x="3063019" y="2106818"/>
              <a:ext cx="1302280" cy="260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Key : </a:t>
              </a:r>
              <a:r>
                <a:rPr lang="en-US" sz="1200" dirty="0" err="1"/>
                <a:t>file_name</a:t>
              </a:r>
              <a:br>
                <a:rPr lang="en-US" sz="1200" dirty="0"/>
              </a:br>
              <a:r>
                <a:rPr lang="en-US" sz="1200" dirty="0" err="1"/>
                <a:t>drug_N</a:t>
              </a:r>
              <a:br>
                <a:rPr lang="en-US" sz="1200" dirty="0"/>
              </a:br>
              <a:r>
                <a:rPr lang="en-US" sz="1200" dirty="0" err="1"/>
                <a:t>dl_mapping_code</a:t>
              </a:r>
              <a:br>
                <a:rPr lang="en-US" sz="1200" dirty="0"/>
              </a:br>
              <a:r>
                <a:rPr lang="en-US" sz="1200" dirty="0" err="1"/>
                <a:t>dl_name</a:t>
              </a:r>
              <a:br>
                <a:rPr lang="en-US" sz="1200" dirty="0"/>
              </a:br>
              <a:r>
                <a:rPr lang="en-US" sz="1200" dirty="0" err="1"/>
                <a:t>img_key</a:t>
              </a:r>
              <a:br>
                <a:rPr lang="en-US" sz="1200" dirty="0"/>
              </a:br>
              <a:r>
                <a:rPr lang="en-US" sz="1200" dirty="0" err="1"/>
                <a:t>dl_company</a:t>
              </a:r>
              <a:br>
                <a:rPr lang="en-US" sz="1200" dirty="0"/>
              </a:br>
              <a:r>
                <a:rPr lang="en-US" sz="1200" dirty="0" err="1"/>
                <a:t>drug_shape</a:t>
              </a:r>
              <a:endParaRPr lang="en-US" sz="1200" dirty="0"/>
            </a:p>
            <a:p>
              <a:pPr algn="ctr"/>
              <a:r>
                <a:rPr lang="en-US" sz="1200" dirty="0"/>
                <a:t>Color_class1</a:t>
              </a:r>
              <a:br>
                <a:rPr lang="en-US" sz="1200" dirty="0"/>
              </a:br>
              <a:r>
                <a:rPr lang="en-US" sz="1200" dirty="0"/>
                <a:t>color_class2</a:t>
              </a:r>
              <a:br>
                <a:rPr lang="en-US" sz="1200" dirty="0"/>
              </a:br>
              <a:r>
                <a:rPr lang="en-US" sz="1200" dirty="0" err="1"/>
                <a:t>print_front</a:t>
              </a:r>
              <a:br>
                <a:rPr lang="en-US" sz="1200" dirty="0"/>
              </a:br>
              <a:r>
                <a:rPr lang="en-US" sz="1200" dirty="0" err="1"/>
                <a:t>print_back</a:t>
              </a:r>
              <a:br>
                <a:rPr lang="en-US" sz="1200" dirty="0"/>
              </a:br>
              <a:r>
                <a:rPr lang="en-US" sz="1200" dirty="0"/>
                <a:t>.</a:t>
              </a:r>
              <a:br>
                <a:rPr lang="en-US" sz="1200" dirty="0"/>
              </a:br>
              <a:r>
                <a:rPr lang="en-US" sz="1200" dirty="0"/>
                <a:t>.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0D1F461B-7289-736A-DC60-2CE88060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99" y="5233274"/>
            <a:ext cx="1924177" cy="112213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5C9E0A-1C79-D832-09A9-8D10750AD0F5}"/>
              </a:ext>
            </a:extLst>
          </p:cNvPr>
          <p:cNvSpPr/>
          <p:nvPr/>
        </p:nvSpPr>
        <p:spPr>
          <a:xfrm>
            <a:off x="214599" y="4755113"/>
            <a:ext cx="1920080" cy="48638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A2CE65-541E-A77C-227F-DEB573C704BA}"/>
              </a:ext>
            </a:extLst>
          </p:cNvPr>
          <p:cNvSpPr txBox="1"/>
          <p:nvPr/>
        </p:nvSpPr>
        <p:spPr>
          <a:xfrm>
            <a:off x="724771" y="4846566"/>
            <a:ext cx="89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Image file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1B1952-9B1D-7B00-910A-53128AC31524}"/>
              </a:ext>
            </a:extLst>
          </p:cNvPr>
          <p:cNvGrpSpPr/>
          <p:nvPr/>
        </p:nvGrpSpPr>
        <p:grpSpPr>
          <a:xfrm>
            <a:off x="3363936" y="4559629"/>
            <a:ext cx="1920080" cy="2094091"/>
            <a:chOff x="2754120" y="797997"/>
            <a:chExt cx="1920080" cy="2190386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860E47F-6955-0293-15FF-FBCAD38D593C}"/>
                </a:ext>
              </a:extLst>
            </p:cNvPr>
            <p:cNvSpPr/>
            <p:nvPr/>
          </p:nvSpPr>
          <p:spPr>
            <a:xfrm>
              <a:off x="2754120" y="1417339"/>
              <a:ext cx="1920080" cy="157104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BC19FD3-48F0-4EDB-08CB-A9782FF19480}"/>
                </a:ext>
              </a:extLst>
            </p:cNvPr>
            <p:cNvGrpSpPr/>
            <p:nvPr/>
          </p:nvGrpSpPr>
          <p:grpSpPr>
            <a:xfrm>
              <a:off x="2754120" y="797997"/>
              <a:ext cx="1920080" cy="1293470"/>
              <a:chOff x="365668" y="4217009"/>
              <a:chExt cx="1819701" cy="786007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784F67E4-D6D1-9569-AD97-4E9548301573}"/>
                  </a:ext>
                </a:extLst>
              </p:cNvPr>
              <p:cNvSpPr/>
              <p:nvPr/>
            </p:nvSpPr>
            <p:spPr>
              <a:xfrm>
                <a:off x="365668" y="4217009"/>
                <a:ext cx="1819701" cy="752713"/>
              </a:xfrm>
              <a:prstGeom prst="roundRect">
                <a:avLst>
                  <a:gd name="adj" fmla="val 2238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1D74BB-E63D-3F3B-6D04-0A2C2361764A}"/>
                  </a:ext>
                </a:extLst>
              </p:cNvPr>
              <p:cNvSpPr txBox="1"/>
              <p:nvPr/>
            </p:nvSpPr>
            <p:spPr>
              <a:xfrm>
                <a:off x="505889" y="4259630"/>
                <a:ext cx="1539254" cy="743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/>
                  <a:t>이미지와 </a:t>
                </a:r>
                <a:r>
                  <a:rPr lang="en-US" altLang="ko-KR" sz="1400" dirty="0"/>
                  <a:t>file name</a:t>
                </a:r>
                <a:br>
                  <a:rPr lang="en-US" altLang="ko-KR" sz="1400" dirty="0"/>
                </a:br>
                <a:r>
                  <a:rPr lang="en-US" altLang="ko-KR" sz="1400" dirty="0"/>
                  <a:t>DB</a:t>
                </a:r>
                <a:r>
                  <a:rPr lang="ko-KR" altLang="en-US" sz="1400" dirty="0"/>
                  <a:t>에 삽입</a:t>
                </a:r>
                <a:endParaRPr lang="en-US" altLang="ko-KR" sz="1400" dirty="0"/>
              </a:p>
              <a:p>
                <a:pPr algn="ctr"/>
                <a:endParaRPr lang="en-US" altLang="ko-KR" sz="1400" dirty="0"/>
              </a:p>
              <a:p>
                <a:pPr algn="ctr"/>
                <a:r>
                  <a:rPr lang="en-US" sz="1400" dirty="0"/>
                  <a:t>By</a:t>
                </a:r>
                <a:br>
                  <a:rPr lang="en-US" sz="1400" dirty="0"/>
                </a:br>
                <a:r>
                  <a:rPr lang="en-US" sz="1400" dirty="0"/>
                  <a:t>get_new_image.py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793DDD-15C1-8C07-277A-3C9AAEF853CB}"/>
                </a:ext>
              </a:extLst>
            </p:cNvPr>
            <p:cNvSpPr txBox="1"/>
            <p:nvPr/>
          </p:nvSpPr>
          <p:spPr>
            <a:xfrm>
              <a:off x="2812952" y="2106818"/>
              <a:ext cx="1802416" cy="676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Key : </a:t>
              </a:r>
              <a:r>
                <a:rPr lang="en-US" sz="1200" dirty="0" err="1"/>
                <a:t>file_name</a:t>
              </a:r>
              <a:br>
                <a:rPr lang="en-US" sz="1200" dirty="0"/>
              </a:br>
              <a:r>
                <a:rPr lang="en-US" sz="1200" dirty="0" err="1"/>
                <a:t>foreign_key</a:t>
              </a:r>
              <a:r>
                <a:rPr lang="en-US" sz="1200" dirty="0"/>
                <a:t> : </a:t>
              </a:r>
              <a:r>
                <a:rPr lang="en-US" sz="1200" dirty="0" err="1"/>
                <a:t>file_name</a:t>
              </a:r>
              <a:br>
                <a:rPr lang="en-US" sz="1200" dirty="0"/>
              </a:br>
              <a:r>
                <a:rPr lang="en-US" sz="1200" dirty="0"/>
                <a:t>image(medium blob type)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A64DA30-4BD5-EE7A-1494-B04813FF09A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199705" y="2736238"/>
            <a:ext cx="1164231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B9E3A99-A7DB-B56D-5076-263E44C00E67}"/>
              </a:ext>
            </a:extLst>
          </p:cNvPr>
          <p:cNvCxnSpPr>
            <a:cxnSpLocks/>
          </p:cNvCxnSpPr>
          <p:nvPr/>
        </p:nvCxnSpPr>
        <p:spPr>
          <a:xfrm>
            <a:off x="2199705" y="5625353"/>
            <a:ext cx="1164231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D22DD83-BF6F-80D6-309B-BBFBD6F2A652}"/>
              </a:ext>
            </a:extLst>
          </p:cNvPr>
          <p:cNvSpPr txBox="1"/>
          <p:nvPr/>
        </p:nvSpPr>
        <p:spPr>
          <a:xfrm>
            <a:off x="2199705" y="2311176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ko-KR" altLang="en-US" sz="800" dirty="0"/>
              <a:t>일부 중요한 정보가 </a:t>
            </a:r>
            <a:br>
              <a:rPr lang="en-US" altLang="ko-KR" sz="800" dirty="0"/>
            </a:br>
            <a:r>
              <a:rPr lang="ko-KR" altLang="en-US" sz="800" dirty="0"/>
              <a:t>누락된 라벨은 삭제</a:t>
            </a:r>
            <a:endParaRPr lang="en-US" sz="8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DE6870-205D-76F1-BBA1-DDAFB3D19277}"/>
              </a:ext>
            </a:extLst>
          </p:cNvPr>
          <p:cNvCxnSpPr>
            <a:cxnSpLocks/>
          </p:cNvCxnSpPr>
          <p:nvPr/>
        </p:nvCxnSpPr>
        <p:spPr>
          <a:xfrm>
            <a:off x="5284016" y="2729276"/>
            <a:ext cx="1164231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EC54215-E9F1-50DF-DE6F-587011C42A2D}"/>
              </a:ext>
            </a:extLst>
          </p:cNvPr>
          <p:cNvGrpSpPr/>
          <p:nvPr/>
        </p:nvGrpSpPr>
        <p:grpSpPr>
          <a:xfrm>
            <a:off x="6448247" y="608312"/>
            <a:ext cx="1920080" cy="3744276"/>
            <a:chOff x="2754120" y="797993"/>
            <a:chExt cx="1920080" cy="391645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C8D6FC5-1B23-5C70-966A-3222F70CAE5A}"/>
                </a:ext>
              </a:extLst>
            </p:cNvPr>
            <p:cNvSpPr/>
            <p:nvPr/>
          </p:nvSpPr>
          <p:spPr>
            <a:xfrm>
              <a:off x="2754120" y="1417339"/>
              <a:ext cx="1920080" cy="32971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2ADB2D0-A4DC-0BF0-54C9-038B156E8A5C}"/>
                </a:ext>
              </a:extLst>
            </p:cNvPr>
            <p:cNvGrpSpPr/>
            <p:nvPr/>
          </p:nvGrpSpPr>
          <p:grpSpPr>
            <a:xfrm>
              <a:off x="2754120" y="797993"/>
              <a:ext cx="1920080" cy="1238680"/>
              <a:chOff x="365668" y="4217009"/>
              <a:chExt cx="1819701" cy="752713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AC8B8BE4-EE2A-B01E-41D7-90D741AF6F49}"/>
                  </a:ext>
                </a:extLst>
              </p:cNvPr>
              <p:cNvSpPr/>
              <p:nvPr/>
            </p:nvSpPr>
            <p:spPr>
              <a:xfrm>
                <a:off x="365668" y="4217009"/>
                <a:ext cx="1819701" cy="752713"/>
              </a:xfrm>
              <a:prstGeom prst="roundRect">
                <a:avLst>
                  <a:gd name="adj" fmla="val 22381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78797F-B013-7E3C-1CB1-EB40997A3374}"/>
                  </a:ext>
                </a:extLst>
              </p:cNvPr>
              <p:cNvSpPr txBox="1"/>
              <p:nvPr/>
            </p:nvSpPr>
            <p:spPr>
              <a:xfrm>
                <a:off x="469430" y="4259630"/>
                <a:ext cx="1612176" cy="606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/>
                  <a:t>검색에 사용할 알약</a:t>
                </a:r>
                <a:br>
                  <a:rPr lang="en-US" altLang="ko-KR" sz="1400" dirty="0"/>
                </a:br>
                <a:r>
                  <a:rPr lang="ko-KR" altLang="en-US" sz="1400" dirty="0"/>
                  <a:t>정보 테이블 생성</a:t>
                </a:r>
                <a:br>
                  <a:rPr lang="en-US" altLang="ko-KR" sz="1400" dirty="0"/>
                </a:br>
                <a:r>
                  <a:rPr lang="en-US" altLang="ko-KR" sz="1400" dirty="0"/>
                  <a:t>(</a:t>
                </a:r>
                <a:r>
                  <a:rPr lang="ko-KR" altLang="en-US" sz="1400" dirty="0"/>
                  <a:t>중복 </a:t>
                </a:r>
                <a:r>
                  <a:rPr lang="en-US" altLang="ko-KR" sz="1400" dirty="0"/>
                  <a:t>X)</a:t>
                </a:r>
              </a:p>
              <a:p>
                <a:pPr algn="ctr"/>
                <a:endParaRPr lang="en-US" sz="1400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AD7C48-B5AB-250C-F9FA-F8F10EF59592}"/>
                </a:ext>
              </a:extLst>
            </p:cNvPr>
            <p:cNvSpPr txBox="1"/>
            <p:nvPr/>
          </p:nvSpPr>
          <p:spPr>
            <a:xfrm>
              <a:off x="2828436" y="2106817"/>
              <a:ext cx="1771447" cy="2028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Key :</a:t>
              </a:r>
              <a:r>
                <a:rPr lang="en-US" sz="1200" dirty="0" err="1"/>
                <a:t>drug_mapping_code</a:t>
              </a:r>
              <a:br>
                <a:rPr lang="en-US" sz="1200" dirty="0"/>
              </a:br>
              <a:r>
                <a:rPr lang="en-US" sz="1200" dirty="0" err="1"/>
                <a:t>dl_name</a:t>
              </a:r>
              <a:br>
                <a:rPr lang="en-US" sz="1200" dirty="0"/>
              </a:br>
              <a:r>
                <a:rPr lang="en-US" sz="1200" dirty="0" err="1"/>
                <a:t>img_key</a:t>
              </a:r>
              <a:br>
                <a:rPr lang="en-US" sz="1200" dirty="0"/>
              </a:br>
              <a:r>
                <a:rPr lang="en-US" sz="1200" dirty="0" err="1"/>
                <a:t>drug_shape</a:t>
              </a:r>
              <a:br>
                <a:rPr lang="en-US" sz="1200" dirty="0"/>
              </a:br>
              <a:r>
                <a:rPr lang="en-US" sz="1200" dirty="0"/>
                <a:t>color_class1</a:t>
              </a:r>
              <a:br>
                <a:rPr lang="en-US" sz="1200" dirty="0"/>
              </a:br>
              <a:r>
                <a:rPr lang="en-US" sz="1200" dirty="0"/>
                <a:t>color_class2</a:t>
              </a:r>
              <a:br>
                <a:rPr lang="en-US" sz="1200" dirty="0"/>
              </a:br>
              <a:r>
                <a:rPr lang="en-US" sz="1200" dirty="0" err="1"/>
                <a:t>print_front</a:t>
              </a:r>
              <a:br>
                <a:rPr lang="en-US" sz="1200" dirty="0"/>
              </a:br>
              <a:r>
                <a:rPr lang="en-US" sz="1200" dirty="0" err="1"/>
                <a:t>print_back</a:t>
              </a:r>
              <a:br>
                <a:rPr lang="en-US" sz="1200" dirty="0"/>
              </a:br>
              <a:r>
                <a:rPr lang="en-US" sz="1200" dirty="0"/>
                <a:t>.</a:t>
              </a:r>
              <a:br>
                <a:rPr lang="en-US" sz="1200" dirty="0"/>
              </a:br>
              <a:r>
                <a:rPr lang="en-US" sz="1200" dirty="0"/>
                <a:t>.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31E716C-404D-EF05-6F7D-27B4FE02D180}"/>
              </a:ext>
            </a:extLst>
          </p:cNvPr>
          <p:cNvSpPr txBox="1"/>
          <p:nvPr/>
        </p:nvSpPr>
        <p:spPr>
          <a:xfrm>
            <a:off x="10607394" y="2426031"/>
            <a:ext cx="571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Table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D88740-84D3-83AA-647F-DF18DAFE57C4}"/>
              </a:ext>
            </a:extLst>
          </p:cNvPr>
          <p:cNvSpPr txBox="1"/>
          <p:nvPr/>
        </p:nvSpPr>
        <p:spPr>
          <a:xfrm>
            <a:off x="10445758" y="2742187"/>
            <a:ext cx="95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label_data</a:t>
            </a:r>
            <a:endParaRPr 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4FD52F-070C-8FB9-E42D-F04EBAE8C20A}"/>
              </a:ext>
            </a:extLst>
          </p:cNvPr>
          <p:cNvSpPr txBox="1"/>
          <p:nvPr/>
        </p:nvSpPr>
        <p:spPr>
          <a:xfrm>
            <a:off x="10400809" y="3267517"/>
            <a:ext cx="10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image_data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AEC0FA-B629-EAC1-8574-C844A2DE349C}"/>
              </a:ext>
            </a:extLst>
          </p:cNvPr>
          <p:cNvSpPr txBox="1"/>
          <p:nvPr/>
        </p:nvSpPr>
        <p:spPr>
          <a:xfrm>
            <a:off x="10513084" y="3871429"/>
            <a:ext cx="818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pill_data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CFD30E52-D658-2447-A6A3-E452597632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8" y="0"/>
            <a:ext cx="4848992" cy="6858000"/>
          </a:xfrm>
          <a:prstGeom prst="rect">
            <a:avLst/>
          </a:prstGeom>
        </p:spPr>
      </p:pic>
      <p:pic>
        <p:nvPicPr>
          <p:cNvPr id="5" name="그림 4" descr="텍스트, 폰트, 카메라, 스크린샷이(가) 표시된 사진&#10;&#10;자동 생성된 설명">
            <a:extLst>
              <a:ext uri="{FF2B5EF4-FFF2-40B4-BE49-F238E27FC236}">
                <a16:creationId xmlns:a16="http://schemas.microsoft.com/office/drawing/2014/main" id="{EAC05793-287F-AD55-0404-BB026FDEC1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84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83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편지, 디자인이(가) 표시된 사진&#10;&#10;자동 생성된 설명">
            <a:extLst>
              <a:ext uri="{FF2B5EF4-FFF2-40B4-BE49-F238E27FC236}">
                <a16:creationId xmlns:a16="http://schemas.microsoft.com/office/drawing/2014/main" id="{8C21A289-79B7-2893-4BD5-6E6CAD352D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8" y="0"/>
            <a:ext cx="4848992" cy="6858000"/>
          </a:xfrm>
          <a:prstGeom prst="rect">
            <a:avLst/>
          </a:prstGeom>
        </p:spPr>
      </p:pic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267C202-D135-C596-E310-A487FFC6C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84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1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F532E8C-9813-548C-53C4-2CD1098A27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8" y="0"/>
            <a:ext cx="4848992" cy="6858000"/>
          </a:xfrm>
          <a:prstGeom prst="rect">
            <a:avLst/>
          </a:prstGeom>
        </p:spPr>
      </p:pic>
      <p:pic>
        <p:nvPicPr>
          <p:cNvPr id="5" name="그림 4" descr="텍스트, 도표, 폰트, 평행이(가) 표시된 사진&#10;&#10;자동 생성된 설명">
            <a:extLst>
              <a:ext uri="{FF2B5EF4-FFF2-40B4-BE49-F238E27FC236}">
                <a16:creationId xmlns:a16="http://schemas.microsoft.com/office/drawing/2014/main" id="{18BAA3C7-6D28-697D-0D2E-B092CF8FBB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84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20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폰트, 평행이(가) 표시된 사진&#10;&#10;자동 생성된 설명">
            <a:extLst>
              <a:ext uri="{FF2B5EF4-FFF2-40B4-BE49-F238E27FC236}">
                <a16:creationId xmlns:a16="http://schemas.microsoft.com/office/drawing/2014/main" id="{5F76C3DB-EFCB-AA1C-83A4-182090384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4" y="0"/>
            <a:ext cx="4848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7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7428A-2031-8425-4D68-2AFD36574499}"/>
              </a:ext>
            </a:extLst>
          </p:cNvPr>
          <p:cNvSpPr txBox="1"/>
          <p:nvPr/>
        </p:nvSpPr>
        <p:spPr>
          <a:xfrm>
            <a:off x="1176688" y="383381"/>
            <a:ext cx="269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PREPROCESS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B9EE78-6221-E836-1B11-55BD1F22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7" y="910944"/>
            <a:ext cx="5510573" cy="251805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554242-9F71-A013-6E2C-CC7C6B27F3A1}"/>
              </a:ext>
            </a:extLst>
          </p:cNvPr>
          <p:cNvSpPr/>
          <p:nvPr/>
        </p:nvSpPr>
        <p:spPr>
          <a:xfrm>
            <a:off x="282536" y="3542924"/>
            <a:ext cx="5348105" cy="27111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63E598-1FC9-B30D-8924-1877C46F2132}"/>
              </a:ext>
            </a:extLst>
          </p:cNvPr>
          <p:cNvSpPr txBox="1"/>
          <p:nvPr/>
        </p:nvSpPr>
        <p:spPr>
          <a:xfrm>
            <a:off x="429860" y="3744336"/>
            <a:ext cx="40078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 </a:t>
            </a:r>
            <a:r>
              <a:rPr lang="ko-KR" altLang="en-US" sz="1200" dirty="0"/>
              <a:t>배경제거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rembg</a:t>
            </a:r>
            <a:r>
              <a:rPr lang="en-US" altLang="ko-KR" sz="1200" dirty="0"/>
              <a:t> </a:t>
            </a:r>
            <a:r>
              <a:rPr lang="ko-KR" altLang="en-US" sz="1200" dirty="0"/>
              <a:t>사용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2. </a:t>
            </a:r>
            <a:r>
              <a:rPr lang="ko-KR" altLang="en-US" sz="1200" dirty="0"/>
              <a:t>흑백 이미지 전환 </a:t>
            </a:r>
            <a:r>
              <a:rPr lang="en-US" altLang="ko-KR" sz="1200" dirty="0"/>
              <a:t>(cv2.cvtColor)</a:t>
            </a:r>
            <a:br>
              <a:rPr lang="en-US" altLang="ko-KR" sz="1200" dirty="0"/>
            </a:br>
            <a:r>
              <a:rPr lang="en-US" altLang="ko-KR" sz="1200" dirty="0"/>
              <a:t>3. </a:t>
            </a:r>
            <a:r>
              <a:rPr lang="en-US" altLang="ko-KR" sz="1200" dirty="0" err="1"/>
              <a:t>Gaussianblur</a:t>
            </a:r>
            <a:r>
              <a:rPr lang="ko-KR" altLang="en-US" sz="1200" dirty="0"/>
              <a:t> 적용</a:t>
            </a:r>
            <a:r>
              <a:rPr lang="en-US" altLang="ko-KR" sz="1200" dirty="0"/>
              <a:t>(cv2. </a:t>
            </a:r>
            <a:r>
              <a:rPr lang="en-US" altLang="ko-KR" sz="1200" dirty="0" err="1"/>
              <a:t>GaussianBlur</a:t>
            </a:r>
            <a:r>
              <a:rPr lang="en-US" altLang="ko-KR" sz="1200" dirty="0"/>
              <a:t>) </a:t>
            </a:r>
            <a:br>
              <a:rPr lang="en-US" altLang="ko-KR" sz="1200" dirty="0"/>
            </a:br>
            <a:r>
              <a:rPr lang="en-US" altLang="ko-KR" sz="1200" dirty="0"/>
              <a:t>         filter : (9,9), </a:t>
            </a:r>
            <a:r>
              <a:rPr lang="en-US" altLang="ko-KR" sz="1200" dirty="0" err="1"/>
              <a:t>sigmaX</a:t>
            </a:r>
            <a:r>
              <a:rPr lang="en-US" altLang="ko-KR" sz="1200" dirty="0"/>
              <a:t> = 0</a:t>
            </a:r>
            <a:br>
              <a:rPr lang="en-US" altLang="ko-KR" sz="1200" dirty="0"/>
            </a:br>
            <a:r>
              <a:rPr lang="en-US" altLang="ko-KR" sz="1200" dirty="0"/>
              <a:t>4. threshold 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통한 이미지 이진화</a:t>
            </a:r>
            <a:br>
              <a:rPr lang="en-US" altLang="ko-KR" sz="1200" dirty="0"/>
            </a:br>
            <a:r>
              <a:rPr lang="en-US" altLang="ko-KR" sz="1200" dirty="0"/>
              <a:t>5. </a:t>
            </a:r>
            <a:r>
              <a:rPr lang="ko-KR" altLang="en-US" sz="1200" dirty="0" err="1"/>
              <a:t>이진화된</a:t>
            </a:r>
            <a:r>
              <a:rPr lang="ko-KR" altLang="en-US" sz="1200" dirty="0"/>
              <a:t> 이미지를 토대로 윤곽선 이미지 생성</a:t>
            </a:r>
            <a:br>
              <a:rPr lang="en-US" altLang="ko-KR" sz="1200" dirty="0"/>
            </a:br>
            <a:r>
              <a:rPr lang="en-US" altLang="ko-KR" sz="1200" dirty="0"/>
              <a:t>         (cv2. </a:t>
            </a:r>
            <a:r>
              <a:rPr lang="en-US" altLang="ko-KR" sz="1200" dirty="0" err="1"/>
              <a:t>get_edged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6. </a:t>
            </a:r>
            <a:r>
              <a:rPr lang="ko-KR" altLang="en-US" sz="1200" dirty="0" err="1"/>
              <a:t>컨투어</a:t>
            </a:r>
            <a:r>
              <a:rPr lang="ko-KR" altLang="en-US" sz="1200" dirty="0"/>
              <a:t> 검출</a:t>
            </a:r>
            <a:r>
              <a:rPr lang="en-US" altLang="ko-KR" sz="1200" dirty="0"/>
              <a:t>(cv2.findContours), </a:t>
            </a:r>
            <a:br>
              <a:rPr lang="en-US" altLang="ko-KR" sz="1200" dirty="0"/>
            </a:br>
            <a:r>
              <a:rPr lang="en-US" altLang="ko-KR" sz="1200" dirty="0"/>
              <a:t>          </a:t>
            </a:r>
            <a:r>
              <a:rPr lang="ko-KR" altLang="en-US" sz="1200" dirty="0"/>
              <a:t>이미지 가장 외곽</a:t>
            </a:r>
            <a:r>
              <a:rPr lang="en-US" altLang="ko-KR" sz="1200" dirty="0"/>
              <a:t>(cv2.RETR_EXTERNAL)</a:t>
            </a:r>
            <a:br>
              <a:rPr lang="en-US" altLang="ko-KR" sz="1200" dirty="0"/>
            </a:br>
            <a:r>
              <a:rPr lang="en-US" altLang="ko-KR" sz="1200" dirty="0"/>
              <a:t>7. </a:t>
            </a:r>
            <a:r>
              <a:rPr lang="ko-KR" altLang="en-US" sz="1200" dirty="0"/>
              <a:t>해당 </a:t>
            </a:r>
            <a:r>
              <a:rPr lang="ko-KR" altLang="en-US" sz="1200" dirty="0" err="1"/>
              <a:t>컨투어를</a:t>
            </a:r>
            <a:r>
              <a:rPr lang="ko-KR" altLang="en-US" sz="1200" dirty="0"/>
              <a:t> 토대로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 생성</a:t>
            </a:r>
            <a:br>
              <a:rPr lang="en-US" altLang="ko-KR" sz="1200" dirty="0"/>
            </a:br>
            <a:r>
              <a:rPr lang="en-US" altLang="ko-KR" sz="1200" dirty="0"/>
              <a:t>8.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 좌표로 이미지 자르기</a:t>
            </a:r>
            <a:br>
              <a:rPr lang="en-US" altLang="ko-KR" sz="1200" dirty="0"/>
            </a:br>
            <a:r>
              <a:rPr lang="en-US" altLang="ko-KR" sz="1200" dirty="0"/>
              <a:t>9. </a:t>
            </a:r>
            <a:r>
              <a:rPr lang="ko-KR" altLang="en-US" sz="1200" dirty="0"/>
              <a:t>윤곽선 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배경이 제거되어 잘린 알약 이미지 사용</a:t>
            </a:r>
            <a:endParaRPr 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F2FDEE-AF0C-75DE-35F3-B4F44F297108}"/>
              </a:ext>
            </a:extLst>
          </p:cNvPr>
          <p:cNvSpPr/>
          <p:nvPr/>
        </p:nvSpPr>
        <p:spPr>
          <a:xfrm flipH="1">
            <a:off x="6050280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38E9A-9E65-A3BD-36E8-22B6E61DB156}"/>
              </a:ext>
            </a:extLst>
          </p:cNvPr>
          <p:cNvSpPr txBox="1"/>
          <p:nvPr/>
        </p:nvSpPr>
        <p:spPr>
          <a:xfrm>
            <a:off x="110247" y="6413063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담당 </a:t>
            </a:r>
            <a:r>
              <a:rPr lang="en-US" altLang="ko-KR" sz="1400" dirty="0"/>
              <a:t>: </a:t>
            </a:r>
            <a:r>
              <a:rPr lang="ko-KR" altLang="en-US" sz="1400" dirty="0"/>
              <a:t>이상혁</a:t>
            </a:r>
            <a:r>
              <a:rPr lang="en-US" altLang="ko-KR" sz="1400" dirty="0"/>
              <a:t>, </a:t>
            </a:r>
            <a:r>
              <a:rPr lang="ko-KR" altLang="en-US" sz="1400" dirty="0"/>
              <a:t>한승훈</a:t>
            </a:r>
            <a:endParaRPr lang="en-US" sz="14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681353F-2DBA-AF72-30DA-10C30AF4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13" y="454124"/>
            <a:ext cx="2714695" cy="286095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210C0C9-50D3-3D06-DB6A-181E6DCD2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620" y="35495"/>
            <a:ext cx="2065320" cy="205956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ABCBB3-50AD-D022-DE8D-D1629183A77E}"/>
              </a:ext>
            </a:extLst>
          </p:cNvPr>
          <p:cNvSpPr txBox="1"/>
          <p:nvPr/>
        </p:nvSpPr>
        <p:spPr>
          <a:xfrm>
            <a:off x="6323949" y="6385557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담당 </a:t>
            </a:r>
            <a:r>
              <a:rPr lang="en-US" altLang="ko-KR" sz="1400" dirty="0"/>
              <a:t>: </a:t>
            </a:r>
            <a:r>
              <a:rPr lang="ko-KR" altLang="en-US" sz="1400" dirty="0"/>
              <a:t>이재영</a:t>
            </a:r>
            <a:endParaRPr lang="en-US" sz="1400" dirty="0"/>
          </a:p>
        </p:txBody>
      </p:sp>
      <p:pic>
        <p:nvPicPr>
          <p:cNvPr id="6" name="그림 5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B4F714F3-96AF-0F15-AD56-BACB047CD1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268" y="2021662"/>
            <a:ext cx="2797485" cy="12931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9E49195-EAD7-4E10-E549-47468A4C36A3}"/>
              </a:ext>
            </a:extLst>
          </p:cNvPr>
          <p:cNvSpPr/>
          <p:nvPr/>
        </p:nvSpPr>
        <p:spPr>
          <a:xfrm>
            <a:off x="6423855" y="3542924"/>
            <a:ext cx="5348105" cy="27111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D4316-4527-E373-F8ED-26A16AF4AE08}"/>
              </a:ext>
            </a:extLst>
          </p:cNvPr>
          <p:cNvSpPr txBox="1"/>
          <p:nvPr/>
        </p:nvSpPr>
        <p:spPr>
          <a:xfrm>
            <a:off x="6766587" y="4113668"/>
            <a:ext cx="44550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Text</a:t>
            </a:r>
            <a:r>
              <a:rPr lang="ko-KR" altLang="en-US" sz="1200" dirty="0"/>
              <a:t>의 </a:t>
            </a:r>
            <a:r>
              <a:rPr lang="en-US" altLang="ko-KR" sz="1200" dirty="0"/>
              <a:t>bounding </a:t>
            </a:r>
            <a:r>
              <a:rPr lang="ko-KR" altLang="en-US" sz="1200" dirty="0"/>
              <a:t>검출 방법</a:t>
            </a:r>
            <a:endParaRPr lang="en-US" altLang="ko-KR" sz="1200" dirty="0"/>
          </a:p>
          <a:p>
            <a:endParaRPr lang="en-US" sz="1200" dirty="0"/>
          </a:p>
          <a:p>
            <a:r>
              <a:rPr lang="en-US" sz="1200" dirty="0"/>
              <a:t>Craft-</a:t>
            </a:r>
            <a:r>
              <a:rPr lang="en-US" sz="1200" dirty="0" err="1"/>
              <a:t>pytorch</a:t>
            </a:r>
            <a:r>
              <a:rPr lang="ko-KR" altLang="en-US" sz="1200" dirty="0"/>
              <a:t>라는</a:t>
            </a:r>
            <a:r>
              <a:rPr lang="en-US" sz="1200" dirty="0"/>
              <a:t> pre-trained model </a:t>
            </a:r>
            <a:r>
              <a:rPr lang="ko-KR" altLang="en-US" sz="1200" dirty="0"/>
              <a:t>적용</a:t>
            </a:r>
            <a:endParaRPr lang="en-US" altLang="ko-KR" sz="1200" dirty="0"/>
          </a:p>
          <a:p>
            <a:endParaRPr lang="en-US" sz="1200" dirty="0"/>
          </a:p>
          <a:p>
            <a:r>
              <a:rPr lang="en-US" sz="1200" dirty="0"/>
              <a:t>Input</a:t>
            </a:r>
            <a:r>
              <a:rPr lang="ko-KR" altLang="en-US" sz="1200" dirty="0"/>
              <a:t>으로 주어진 </a:t>
            </a:r>
            <a:r>
              <a:rPr lang="en-US" altLang="ko-KR" sz="1200" dirty="0"/>
              <a:t>cv2</a:t>
            </a:r>
            <a:r>
              <a:rPr lang="ko-KR" altLang="en-US" sz="1200" dirty="0"/>
              <a:t>형식의 </a:t>
            </a:r>
            <a:r>
              <a:rPr lang="en-US" altLang="ko-KR" sz="1200" dirty="0"/>
              <a:t>image</a:t>
            </a:r>
            <a:r>
              <a:rPr lang="ko-KR" altLang="en-US" sz="1200" dirty="0"/>
              <a:t>에서 텍스트 영역을 검출한 뒤</a:t>
            </a:r>
            <a:endParaRPr lang="en-US" altLang="ko-KR" sz="1200" dirty="0"/>
          </a:p>
          <a:p>
            <a:r>
              <a:rPr lang="en-US" sz="1200" dirty="0"/>
              <a:t>Bounding box </a:t>
            </a:r>
            <a:r>
              <a:rPr lang="ko-KR" altLang="en-US" sz="1200" dirty="0"/>
              <a:t>적용하여 반환함</a:t>
            </a:r>
            <a:r>
              <a:rPr lang="en-US" altLang="ko-KR" sz="1200" dirty="0"/>
              <a:t>.</a:t>
            </a:r>
          </a:p>
          <a:p>
            <a:endParaRPr lang="en-US" sz="1200" dirty="0"/>
          </a:p>
          <a:p>
            <a:r>
              <a:rPr lang="ko-KR" altLang="en-US" sz="1200" dirty="0"/>
              <a:t>본 프로젝트에서는 문자</a:t>
            </a:r>
            <a:r>
              <a:rPr lang="en-US" altLang="ko-KR" sz="1200" dirty="0"/>
              <a:t>(character)</a:t>
            </a:r>
            <a:r>
              <a:rPr lang="ko-KR" altLang="en-US" sz="1200" dirty="0"/>
              <a:t> 단위로 텍스트 영역을 검출하였음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ED8BD-6AAA-D627-AFD5-2D94931CC3AE}"/>
              </a:ext>
            </a:extLst>
          </p:cNvPr>
          <p:cNvSpPr txBox="1"/>
          <p:nvPr/>
        </p:nvSpPr>
        <p:spPr>
          <a:xfrm>
            <a:off x="6284545" y="137160"/>
            <a:ext cx="3046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문자 단위 텍스트 </a:t>
            </a:r>
            <a:r>
              <a:rPr lang="en-US" altLang="ko-KR" sz="1400" dirty="0"/>
              <a:t>bounding </a:t>
            </a:r>
            <a:r>
              <a:rPr lang="ko-KR" altLang="en-US" sz="1400" dirty="0"/>
              <a:t>검출 </a:t>
            </a:r>
            <a:r>
              <a:rPr lang="en-US" altLang="ko-KR" sz="1400" dirty="0"/>
              <a:t>(</a:t>
            </a:r>
            <a:r>
              <a:rPr lang="ko-KR" altLang="en-US" sz="1400" dirty="0"/>
              <a:t>예시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A64EA-D9E6-081A-6392-B9F45678821F}"/>
              </a:ext>
            </a:extLst>
          </p:cNvPr>
          <p:cNvSpPr txBox="1"/>
          <p:nvPr/>
        </p:nvSpPr>
        <p:spPr>
          <a:xfrm>
            <a:off x="8981298" y="3226230"/>
            <a:ext cx="3249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검출된 </a:t>
            </a:r>
            <a:r>
              <a:rPr lang="en-US" altLang="ko-KR" sz="1400" dirty="0"/>
              <a:t>bounding</a:t>
            </a:r>
            <a:r>
              <a:rPr lang="ko-KR" altLang="en-US" sz="1400" dirty="0"/>
              <a:t>들을 </a:t>
            </a:r>
            <a:r>
              <a:rPr lang="en-US" altLang="ko-KR" sz="1400" dirty="0"/>
              <a:t>crop</a:t>
            </a:r>
            <a:r>
              <a:rPr lang="ko-KR" altLang="en-US" sz="1400" dirty="0"/>
              <a:t>하여 모두 반환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749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0A2F076-126E-E1C4-2D9E-391D10858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852" y="1152203"/>
            <a:ext cx="6574589" cy="32186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7428A-2031-8425-4D68-2AFD36574499}"/>
              </a:ext>
            </a:extLst>
          </p:cNvPr>
          <p:cNvSpPr txBox="1"/>
          <p:nvPr/>
        </p:nvSpPr>
        <p:spPr>
          <a:xfrm>
            <a:off x="1176688" y="383381"/>
            <a:ext cx="269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PREPROCESS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ABCBB3-50AD-D022-DE8D-D1629183A77E}"/>
              </a:ext>
            </a:extLst>
          </p:cNvPr>
          <p:cNvSpPr txBox="1"/>
          <p:nvPr/>
        </p:nvSpPr>
        <p:spPr>
          <a:xfrm>
            <a:off x="272715" y="627699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담당 </a:t>
            </a:r>
            <a:r>
              <a:rPr lang="en-US" altLang="ko-KR" sz="1400" dirty="0"/>
              <a:t>: </a:t>
            </a:r>
            <a:r>
              <a:rPr lang="ko-KR" altLang="en-US" sz="1400" dirty="0"/>
              <a:t>이재영</a:t>
            </a:r>
            <a:endParaRPr lang="en-US" sz="1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73BC2B-A194-7F56-367F-8DEE00C61618}"/>
              </a:ext>
            </a:extLst>
          </p:cNvPr>
          <p:cNvGrpSpPr/>
          <p:nvPr/>
        </p:nvGrpSpPr>
        <p:grpSpPr>
          <a:xfrm>
            <a:off x="309852" y="3531632"/>
            <a:ext cx="5348105" cy="2810090"/>
            <a:chOff x="5940984" y="3458512"/>
            <a:chExt cx="5348105" cy="281009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9E49195-EAD7-4E10-E549-47468A4C36A3}"/>
                </a:ext>
              </a:extLst>
            </p:cNvPr>
            <p:cNvSpPr/>
            <p:nvPr/>
          </p:nvSpPr>
          <p:spPr>
            <a:xfrm>
              <a:off x="5940984" y="3458512"/>
              <a:ext cx="5348105" cy="271114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DD4316-4527-E373-F8ED-26A16AF4AE08}"/>
                </a:ext>
              </a:extLst>
            </p:cNvPr>
            <p:cNvSpPr txBox="1"/>
            <p:nvPr/>
          </p:nvSpPr>
          <p:spPr>
            <a:xfrm>
              <a:off x="6171899" y="3590946"/>
              <a:ext cx="4886274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- Text-</a:t>
              </a:r>
              <a:r>
                <a:rPr lang="en-US" altLang="ko-KR" sz="1200" dirty="0" err="1"/>
                <a:t>recogition</a:t>
              </a:r>
              <a:r>
                <a:rPr lang="ko-KR" altLang="en-US" sz="1200" dirty="0"/>
                <a:t>에 사용된 이미지 </a:t>
              </a:r>
              <a:r>
                <a:rPr lang="ko-KR" altLang="en-US" sz="1200" dirty="0" err="1"/>
                <a:t>전처리</a:t>
              </a:r>
              <a:r>
                <a:rPr lang="ko-KR" altLang="en-US" sz="1200" dirty="0"/>
                <a:t> 기법</a:t>
              </a:r>
              <a:endParaRPr lang="en-US" altLang="ko-KR" sz="1200" dirty="0"/>
            </a:p>
            <a:p>
              <a:endParaRPr lang="en-US" altLang="ko-KR" sz="1200" dirty="0"/>
            </a:p>
            <a:p>
              <a:r>
                <a:rPr lang="en-US" altLang="ko-KR" sz="1200" dirty="0"/>
                <a:t>0. Craft-model</a:t>
              </a:r>
              <a:r>
                <a:rPr lang="ko-KR" altLang="en-US" sz="1200" dirty="0"/>
                <a:t>로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검출한 </a:t>
              </a:r>
              <a:r>
                <a:rPr lang="en-US" altLang="ko-KR" sz="1200" dirty="0"/>
                <a:t>bounding</a:t>
              </a:r>
              <a:r>
                <a:rPr lang="ko-KR" altLang="en-US" sz="1200" dirty="0"/>
                <a:t>으로 이미지를 </a:t>
              </a:r>
              <a:r>
                <a:rPr lang="en-US" altLang="ko-KR" sz="1200" dirty="0"/>
                <a:t>crop</a:t>
              </a:r>
              <a:r>
                <a:rPr lang="ko-KR" altLang="en-US" sz="1200" dirty="0"/>
                <a:t>하여 가져옴</a:t>
              </a:r>
              <a:endParaRPr lang="en-US" altLang="ko-KR" sz="1200" dirty="0"/>
            </a:p>
            <a:p>
              <a:r>
                <a:rPr lang="en-US" altLang="ko-KR" sz="1200" dirty="0"/>
                <a:t>1. Gray scale </a:t>
              </a:r>
              <a:r>
                <a:rPr lang="ko-KR" altLang="en-US" sz="1200" dirty="0"/>
                <a:t>적용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흑백 전환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2. </a:t>
              </a:r>
              <a:r>
                <a:rPr lang="en-US" altLang="ko-KR" sz="1200" dirty="0" err="1"/>
                <a:t>Gaussain</a:t>
              </a:r>
              <a:r>
                <a:rPr lang="en-US" altLang="ko-KR" sz="1200" dirty="0"/>
                <a:t> blur </a:t>
              </a:r>
              <a:r>
                <a:rPr lang="ko-KR" altLang="en-US" sz="1200" dirty="0"/>
                <a:t>처리</a:t>
              </a:r>
              <a:r>
                <a:rPr lang="en-US" altLang="ko-KR" sz="1200" dirty="0"/>
                <a:t> (cv2. </a:t>
              </a:r>
              <a:r>
                <a:rPr lang="en-US" altLang="ko-KR" sz="1200" dirty="0" err="1"/>
                <a:t>GaussianBlur</a:t>
              </a:r>
              <a:r>
                <a:rPr lang="en-US" altLang="ko-KR" sz="1200" dirty="0"/>
                <a:t>) </a:t>
              </a:r>
            </a:p>
            <a:p>
              <a:r>
                <a:rPr lang="en-US" altLang="ko-KR" sz="1200" dirty="0"/>
                <a:t>         filter : (5,5), </a:t>
              </a:r>
              <a:r>
                <a:rPr lang="en-US" altLang="ko-KR" sz="1200" dirty="0" err="1"/>
                <a:t>sigmaX</a:t>
              </a:r>
              <a:r>
                <a:rPr lang="en-US" altLang="ko-KR" sz="1200" dirty="0"/>
                <a:t>=0</a:t>
              </a:r>
            </a:p>
            <a:p>
              <a:r>
                <a:rPr lang="en-US" altLang="ko-KR" sz="1200" dirty="0"/>
                <a:t>3. Histogram equalization </a:t>
              </a:r>
              <a:r>
                <a:rPr lang="ko-KR" altLang="en-US" sz="1200" dirty="0"/>
                <a:t>적용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대비 증가 효과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4. cv2.blackhat </a:t>
              </a:r>
              <a:r>
                <a:rPr lang="ko-KR" altLang="en-US" sz="1200" dirty="0"/>
                <a:t>적용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어두운 부분을 </a:t>
              </a:r>
              <a:r>
                <a:rPr lang="ko-KR" altLang="en-US" sz="1200" dirty="0" err="1"/>
                <a:t>강조시키는</a:t>
              </a:r>
              <a:r>
                <a:rPr lang="ko-KR" altLang="en-US" sz="1200" dirty="0"/>
                <a:t> 효과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         filter : (51,51)</a:t>
              </a:r>
            </a:p>
            <a:p>
              <a:r>
                <a:rPr lang="en-US" altLang="ko-KR" sz="1200" dirty="0"/>
                <a:t>5. Adaptive threshold </a:t>
              </a:r>
              <a:r>
                <a:rPr lang="ko-KR" altLang="en-US" sz="1200" dirty="0"/>
                <a:t>적용 </a:t>
              </a:r>
              <a:r>
                <a:rPr lang="en-US" altLang="ko-KR" sz="1200" dirty="0"/>
                <a:t>(</a:t>
              </a:r>
              <a:r>
                <a:rPr lang="ko-KR" altLang="en-US" sz="1200" dirty="0" err="1"/>
                <a:t>고정값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threshold</a:t>
              </a:r>
              <a:r>
                <a:rPr lang="ko-KR" altLang="en-US" sz="1200" dirty="0"/>
                <a:t>보다 비교적 균일한 이진화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         block size : (9,9), C</a:t>
              </a:r>
              <a:r>
                <a:rPr lang="ko-KR" altLang="en-US" sz="1200" dirty="0"/>
                <a:t>값</a:t>
              </a:r>
              <a:r>
                <a:rPr lang="en-US" altLang="ko-KR" sz="1200" dirty="0"/>
                <a:t> : -1.5 (</a:t>
              </a:r>
              <a:r>
                <a:rPr lang="ko-KR" altLang="en-US" sz="1200" dirty="0"/>
                <a:t>계산된 </a:t>
              </a:r>
              <a:r>
                <a:rPr lang="en-US" altLang="ko-KR" sz="1200" dirty="0"/>
                <a:t>threshold</a:t>
              </a:r>
              <a:r>
                <a:rPr lang="ko-KR" altLang="en-US" sz="1200" dirty="0"/>
                <a:t>에서 차감할 상수 값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6. cv2.closing </a:t>
              </a:r>
              <a:r>
                <a:rPr lang="ko-KR" altLang="en-US" sz="1200" dirty="0"/>
                <a:t>적용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이미지의 </a:t>
              </a:r>
              <a:r>
                <a:rPr lang="en-US" altLang="ko-KR" sz="1200" dirty="0"/>
                <a:t>noise </a:t>
              </a:r>
              <a:r>
                <a:rPr lang="ko-KR" altLang="en-US" sz="1200" dirty="0"/>
                <a:t>제거 효과</a:t>
              </a:r>
              <a:r>
                <a:rPr lang="en-US" altLang="ko-KR" sz="1200" dirty="0"/>
                <a:t>)</a:t>
              </a:r>
            </a:p>
            <a:p>
              <a:r>
                <a:rPr lang="en-US" altLang="ko-KR" sz="1200" dirty="0"/>
                <a:t>         filter : (5,5)</a:t>
              </a:r>
            </a:p>
            <a:p>
              <a:endParaRPr lang="en-US" sz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FF3635-C07A-6C88-E559-53A7EFA4DD3C}"/>
              </a:ext>
            </a:extLst>
          </p:cNvPr>
          <p:cNvSpPr txBox="1"/>
          <p:nvPr/>
        </p:nvSpPr>
        <p:spPr>
          <a:xfrm>
            <a:off x="3213133" y="789348"/>
            <a:ext cx="3845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6. </a:t>
            </a:r>
            <a:r>
              <a:rPr lang="ko-KR" altLang="en-US" sz="1400" dirty="0"/>
              <a:t>까지 적용된</a:t>
            </a:r>
            <a:r>
              <a:rPr lang="en-US" altLang="ko-KR" sz="1400" dirty="0"/>
              <a:t>, </a:t>
            </a:r>
            <a:r>
              <a:rPr lang="ko-KR" altLang="en-US" sz="1400" dirty="0"/>
              <a:t>문자 학습 데이터 최종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결과물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31FEC-6C59-A482-395F-B3158810E780}"/>
              </a:ext>
            </a:extLst>
          </p:cNvPr>
          <p:cNvSpPr txBox="1"/>
          <p:nvPr/>
        </p:nvSpPr>
        <p:spPr>
          <a:xfrm>
            <a:off x="8245591" y="2192396"/>
            <a:ext cx="3752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5. Adaptive threshold </a:t>
            </a:r>
            <a:r>
              <a:rPr lang="ko-KR" altLang="en-US" sz="1400" dirty="0"/>
              <a:t>적용 전후 이미지 </a:t>
            </a:r>
            <a:r>
              <a:rPr lang="en-US" altLang="ko-KR" sz="1400" dirty="0"/>
              <a:t>(</a:t>
            </a:r>
            <a:r>
              <a:rPr lang="ko-KR" altLang="en-US" sz="1400" dirty="0"/>
              <a:t>예시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endParaRPr lang="en-US" sz="1400" dirty="0"/>
          </a:p>
        </p:txBody>
      </p:sp>
      <p:pic>
        <p:nvPicPr>
          <p:cNvPr id="15" name="그림 14" descr="텍스트, 폰트, 스크린샷, 흑백이(가) 표시된 사진&#10;&#10;자동 생성된 설명">
            <a:extLst>
              <a:ext uri="{FF2B5EF4-FFF2-40B4-BE49-F238E27FC236}">
                <a16:creationId xmlns:a16="http://schemas.microsoft.com/office/drawing/2014/main" id="{A63E7981-B156-C7D4-51CC-4244ABC65A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76" y="2597266"/>
            <a:ext cx="5830595" cy="29226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197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FE4EC02-B775-33EF-4711-4590DE69E53D}"/>
              </a:ext>
            </a:extLst>
          </p:cNvPr>
          <p:cNvSpPr/>
          <p:nvPr/>
        </p:nvSpPr>
        <p:spPr>
          <a:xfrm>
            <a:off x="5073156" y="2835966"/>
            <a:ext cx="5987427" cy="227559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 COLOR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939C36-B90E-054A-2D21-EA1DE9DD202C}"/>
              </a:ext>
            </a:extLst>
          </p:cNvPr>
          <p:cNvSpPr/>
          <p:nvPr/>
        </p:nvSpPr>
        <p:spPr>
          <a:xfrm>
            <a:off x="2794884" y="1272744"/>
            <a:ext cx="6902869" cy="948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1D507-E3EA-4474-1139-5396D5284795}"/>
              </a:ext>
            </a:extLst>
          </p:cNvPr>
          <p:cNvSpPr txBox="1"/>
          <p:nvPr/>
        </p:nvSpPr>
        <p:spPr>
          <a:xfrm>
            <a:off x="2998121" y="1423872"/>
            <a:ext cx="6496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Pillow </a:t>
            </a:r>
            <a:r>
              <a:rPr lang="ko-KR" altLang="en-US" dirty="0"/>
              <a:t>모듈을 이용해 </a:t>
            </a:r>
            <a:r>
              <a:rPr lang="ko-KR" altLang="en-US" dirty="0" err="1"/>
              <a:t>전처리된</a:t>
            </a:r>
            <a:r>
              <a:rPr lang="ko-KR" altLang="en-US" dirty="0"/>
              <a:t> 알약 이미지</a:t>
            </a:r>
            <a:r>
              <a:rPr lang="en-US" altLang="ko-KR" dirty="0"/>
              <a:t>(</a:t>
            </a:r>
            <a:r>
              <a:rPr lang="ko-KR" altLang="en-US" dirty="0"/>
              <a:t>배경제거 이미지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에서</a:t>
            </a:r>
            <a:r>
              <a:rPr lang="en-US" altLang="ko-KR" dirty="0"/>
              <a:t> </a:t>
            </a:r>
            <a:r>
              <a:rPr lang="ko-KR" altLang="en-US" dirty="0"/>
              <a:t>알약의 색상을 추출해낸다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3EDB08-3CAF-29D9-3535-E57A4424559A}"/>
              </a:ext>
            </a:extLst>
          </p:cNvPr>
          <p:cNvSpPr/>
          <p:nvPr/>
        </p:nvSpPr>
        <p:spPr>
          <a:xfrm>
            <a:off x="934710" y="1289515"/>
            <a:ext cx="1146639" cy="6263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목표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85B96F-C9B9-3B27-5598-D2EE4BA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53" y="3398221"/>
            <a:ext cx="2766252" cy="94481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630578E-ADE4-2D1D-9C38-51C58F13DAAC}"/>
              </a:ext>
            </a:extLst>
          </p:cNvPr>
          <p:cNvSpPr/>
          <p:nvPr/>
        </p:nvSpPr>
        <p:spPr>
          <a:xfrm>
            <a:off x="4279979" y="3685960"/>
            <a:ext cx="705395" cy="3693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2DCAD-34EB-0520-5FA9-756C0900526B}"/>
              </a:ext>
            </a:extLst>
          </p:cNvPr>
          <p:cNvSpPr txBox="1"/>
          <p:nvPr/>
        </p:nvSpPr>
        <p:spPr>
          <a:xfrm>
            <a:off x="5202022" y="3307635"/>
            <a:ext cx="2766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왼쪽 색상 </a:t>
            </a:r>
            <a:r>
              <a:rPr lang="en-US" altLang="ko-KR" dirty="0"/>
              <a:t>1</a:t>
            </a:r>
            <a:r>
              <a:rPr lang="ko-KR" altLang="en-US" dirty="0"/>
              <a:t>순위 </a:t>
            </a:r>
            <a:r>
              <a:rPr lang="en-US" altLang="ko-KR" dirty="0"/>
              <a:t>: </a:t>
            </a:r>
            <a:r>
              <a:rPr lang="ko-KR" altLang="en-US" dirty="0"/>
              <a:t>빨강      </a:t>
            </a:r>
            <a:endParaRPr lang="en-US" altLang="ko-KR" dirty="0"/>
          </a:p>
          <a:p>
            <a:r>
              <a:rPr lang="en-US" altLang="ko-KR" dirty="0"/>
              <a:t>                   2</a:t>
            </a:r>
            <a:r>
              <a:rPr lang="ko-KR" altLang="en-US" dirty="0"/>
              <a:t>순위</a:t>
            </a:r>
            <a:r>
              <a:rPr lang="en-US" altLang="ko-KR" dirty="0"/>
              <a:t>:  </a:t>
            </a:r>
            <a:r>
              <a:rPr lang="ko-KR" altLang="en-US" dirty="0"/>
              <a:t>자주</a:t>
            </a:r>
            <a:endParaRPr lang="en-US" altLang="ko-KR" dirty="0"/>
          </a:p>
          <a:p>
            <a:r>
              <a:rPr lang="en-US" altLang="ko-KR" dirty="0"/>
              <a:t>                   3</a:t>
            </a:r>
            <a:r>
              <a:rPr lang="ko-KR" altLang="en-US" dirty="0"/>
              <a:t>순위</a:t>
            </a:r>
            <a:r>
              <a:rPr lang="en-US" altLang="ko-KR" dirty="0"/>
              <a:t>:  </a:t>
            </a:r>
            <a:r>
              <a:rPr lang="ko-KR" altLang="en-US" dirty="0"/>
              <a:t>주황</a:t>
            </a:r>
            <a:endParaRPr lang="en-US" altLang="ko-KR" dirty="0"/>
          </a:p>
          <a:p>
            <a:r>
              <a:rPr lang="en-US" altLang="ko-KR" dirty="0"/>
              <a:t>                   4</a:t>
            </a:r>
            <a:r>
              <a:rPr lang="ko-KR" altLang="en-US" dirty="0"/>
              <a:t>순위</a:t>
            </a:r>
            <a:r>
              <a:rPr lang="en-US" altLang="ko-KR" dirty="0"/>
              <a:t>:  </a:t>
            </a:r>
            <a:r>
              <a:rPr lang="ko-KR" altLang="en-US" dirty="0"/>
              <a:t>갈색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1C71A1-16EF-DB18-0ED0-D0ECA778CCF4}"/>
              </a:ext>
            </a:extLst>
          </p:cNvPr>
          <p:cNvSpPr txBox="1"/>
          <p:nvPr/>
        </p:nvSpPr>
        <p:spPr>
          <a:xfrm>
            <a:off x="7813045" y="3307635"/>
            <a:ext cx="2766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오른쪽 색상 </a:t>
            </a:r>
            <a:r>
              <a:rPr lang="en-US" altLang="ko-KR" dirty="0"/>
              <a:t>1</a:t>
            </a:r>
            <a:r>
              <a:rPr lang="ko-KR" altLang="en-US" dirty="0"/>
              <a:t>순위 </a:t>
            </a:r>
            <a:r>
              <a:rPr lang="en-US" altLang="ko-KR" dirty="0"/>
              <a:t>: </a:t>
            </a:r>
            <a:r>
              <a:rPr lang="ko-KR" altLang="en-US" dirty="0"/>
              <a:t>노랑      </a:t>
            </a:r>
            <a:endParaRPr lang="en-US" altLang="ko-KR" dirty="0"/>
          </a:p>
          <a:p>
            <a:r>
              <a:rPr lang="en-US" altLang="ko-KR" dirty="0"/>
              <a:t>                        2</a:t>
            </a:r>
            <a:r>
              <a:rPr lang="ko-KR" altLang="en-US" dirty="0"/>
              <a:t>순위</a:t>
            </a:r>
            <a:r>
              <a:rPr lang="en-US" altLang="ko-KR" dirty="0"/>
              <a:t>:  </a:t>
            </a:r>
            <a:r>
              <a:rPr lang="ko-KR" altLang="en-US" dirty="0"/>
              <a:t>하양</a:t>
            </a:r>
            <a:endParaRPr lang="en-US" altLang="ko-KR" dirty="0"/>
          </a:p>
          <a:p>
            <a:r>
              <a:rPr lang="en-US" altLang="ko-KR" dirty="0"/>
              <a:t>                        3</a:t>
            </a:r>
            <a:r>
              <a:rPr lang="ko-KR" altLang="en-US" dirty="0"/>
              <a:t>순위</a:t>
            </a:r>
            <a:r>
              <a:rPr lang="en-US" altLang="ko-KR" dirty="0"/>
              <a:t>:  </a:t>
            </a:r>
            <a:r>
              <a:rPr lang="ko-KR" altLang="en-US" dirty="0"/>
              <a:t>노랑</a:t>
            </a:r>
            <a:endParaRPr lang="en-US" altLang="ko-KR" dirty="0"/>
          </a:p>
          <a:p>
            <a:r>
              <a:rPr lang="en-US" altLang="ko-KR" dirty="0"/>
              <a:t>                        4</a:t>
            </a:r>
            <a:r>
              <a:rPr lang="ko-KR" altLang="en-US" dirty="0"/>
              <a:t>순위</a:t>
            </a:r>
            <a:r>
              <a:rPr lang="en-US" altLang="ko-KR" dirty="0"/>
              <a:t>:  </a:t>
            </a:r>
            <a:r>
              <a:rPr lang="ko-KR" altLang="en-US" dirty="0"/>
              <a:t>분홍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BE2C3-3F73-6E99-BF13-C16E7E40608C}"/>
              </a:ext>
            </a:extLst>
          </p:cNvPr>
          <p:cNvSpPr txBox="1"/>
          <p:nvPr/>
        </p:nvSpPr>
        <p:spPr>
          <a:xfrm>
            <a:off x="10708697" y="26027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담당 </a:t>
            </a:r>
            <a:r>
              <a:rPr lang="en-US" altLang="ko-KR" sz="1400" dirty="0"/>
              <a:t>: </a:t>
            </a:r>
            <a:r>
              <a:rPr lang="ko-KR" altLang="en-US" sz="1400" dirty="0"/>
              <a:t>이상현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0203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 COLOR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939C36-B90E-054A-2D21-EA1DE9DD202C}"/>
              </a:ext>
            </a:extLst>
          </p:cNvPr>
          <p:cNvSpPr/>
          <p:nvPr/>
        </p:nvSpPr>
        <p:spPr>
          <a:xfrm>
            <a:off x="3687876" y="162753"/>
            <a:ext cx="3287689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1D507-E3EA-4474-1139-5396D5284795}"/>
              </a:ext>
            </a:extLst>
          </p:cNvPr>
          <p:cNvSpPr txBox="1"/>
          <p:nvPr/>
        </p:nvSpPr>
        <p:spPr>
          <a:xfrm>
            <a:off x="4113698" y="383381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좌우로 분할하기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22E64-12DD-10AD-BDCD-3E57445CE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13" y="1378131"/>
            <a:ext cx="4803914" cy="33661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177835-6D51-7927-5C40-CCBB9F7A20CD}"/>
              </a:ext>
            </a:extLst>
          </p:cNvPr>
          <p:cNvSpPr txBox="1"/>
          <p:nvPr/>
        </p:nvSpPr>
        <p:spPr>
          <a:xfrm>
            <a:off x="12108603" y="2865645"/>
            <a:ext cx="83397" cy="1619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FF3FED4-2D9D-AD47-8B35-745E7D132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608" y="1331964"/>
            <a:ext cx="529802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D2CODING,한컴돋움"/>
              </a:rPr>
              <a:t>이미지를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D2CODING,한컴돋움"/>
              </a:rPr>
              <a:t>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D2CODING,한컴돋움"/>
              </a:rPr>
              <a:t>width의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D2CODING,한컴돋움"/>
              </a:rPr>
              <a:t> 1/2 을 기준으로 나누면 중앙 지점에서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D2CODING,한컴돋움"/>
              </a:rPr>
              <a:t>오차가 생길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D2CODING,한컴돋움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D2CODING,한컴돋움"/>
              </a:rPr>
              <a:t>수 있어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D2CODING,한컴돋움"/>
              </a:rPr>
              <a:t>3/7 지점을 기준으로 나누었다.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6AC1958-BD8C-AEC3-7D0B-475D2FD6A4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86" y="2200366"/>
            <a:ext cx="1960586" cy="122863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487BDC5-0415-F84D-C783-56761B3FAD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86" y="4030900"/>
            <a:ext cx="2137417" cy="12286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7BC5AF-1616-E507-2072-7D93A6C31748}"/>
              </a:ext>
            </a:extLst>
          </p:cNvPr>
          <p:cNvSpPr txBox="1"/>
          <p:nvPr/>
        </p:nvSpPr>
        <p:spPr>
          <a:xfrm>
            <a:off x="7692001" y="2230207"/>
            <a:ext cx="3700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이미지를 정확하게 반으로 나누었을 때</a:t>
            </a:r>
            <a:endParaRPr lang="en-US" altLang="ko-KR" sz="1600" dirty="0"/>
          </a:p>
          <a:p>
            <a:r>
              <a:rPr lang="ko-KR" altLang="en-US" sz="1600" dirty="0"/>
              <a:t>왼쪽과 오른쪽 색상이 섞여 들어가 색상</a:t>
            </a:r>
            <a:endParaRPr lang="en-US" altLang="ko-KR" sz="1600" dirty="0"/>
          </a:p>
          <a:p>
            <a:r>
              <a:rPr lang="ko-KR" altLang="en-US" sz="1600" dirty="0"/>
              <a:t>추출에 오차가 발생 할 수 있다</a:t>
            </a:r>
            <a:r>
              <a:rPr lang="en-US" altLang="ko-KR" sz="1600" dirty="0"/>
              <a:t>.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4B22A-5356-26FD-1EB9-4FFE0C952511}"/>
              </a:ext>
            </a:extLst>
          </p:cNvPr>
          <p:cNvSpPr txBox="1"/>
          <p:nvPr/>
        </p:nvSpPr>
        <p:spPr>
          <a:xfrm>
            <a:off x="7758272" y="3947197"/>
            <a:ext cx="385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이미지를 </a:t>
            </a:r>
            <a:r>
              <a:rPr lang="en-US" altLang="ko-KR" sz="1600" dirty="0"/>
              <a:t>3</a:t>
            </a:r>
            <a:r>
              <a:rPr lang="ko-KR" altLang="en-US" sz="1600" dirty="0"/>
              <a:t>분할 하여 좌</a:t>
            </a:r>
            <a:r>
              <a:rPr lang="en-US" altLang="ko-KR" sz="1600" dirty="0"/>
              <a:t>, </a:t>
            </a:r>
            <a:r>
              <a:rPr lang="ko-KR" altLang="en-US" sz="1600" dirty="0"/>
              <a:t>우의 이미지만을</a:t>
            </a:r>
            <a:endParaRPr lang="en-US" altLang="ko-KR" sz="1600" dirty="0"/>
          </a:p>
          <a:p>
            <a:r>
              <a:rPr lang="ko-KR" altLang="en-US" sz="1600" dirty="0"/>
              <a:t>색상추출에 사용하였다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86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 COLOR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939C36-B90E-054A-2D21-EA1DE9DD202C}"/>
              </a:ext>
            </a:extLst>
          </p:cNvPr>
          <p:cNvSpPr/>
          <p:nvPr/>
        </p:nvSpPr>
        <p:spPr>
          <a:xfrm>
            <a:off x="3687876" y="162753"/>
            <a:ext cx="3287689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1D507-E3EA-4474-1139-5396D5284795}"/>
              </a:ext>
            </a:extLst>
          </p:cNvPr>
          <p:cNvSpPr txBox="1"/>
          <p:nvPr/>
        </p:nvSpPr>
        <p:spPr>
          <a:xfrm>
            <a:off x="4113698" y="383381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이미지에서 색상 값 계산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77835-6D51-7927-5C40-CCBB9F7A20CD}"/>
              </a:ext>
            </a:extLst>
          </p:cNvPr>
          <p:cNvSpPr txBox="1"/>
          <p:nvPr/>
        </p:nvSpPr>
        <p:spPr>
          <a:xfrm>
            <a:off x="12108603" y="2865645"/>
            <a:ext cx="83397" cy="1619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A666C-F94C-B47D-6A42-5955C54C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1465398"/>
            <a:ext cx="3825950" cy="3927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D8AAD-45D1-B2CE-F0D1-CE54848D6228}"/>
              </a:ext>
            </a:extLst>
          </p:cNvPr>
          <p:cNvSpPr txBox="1"/>
          <p:nvPr/>
        </p:nvSpPr>
        <p:spPr>
          <a:xfrm>
            <a:off x="611674" y="5636804"/>
            <a:ext cx="3688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픽셀의 </a:t>
            </a:r>
            <a:r>
              <a:rPr lang="en-US" altLang="ko-KR" sz="1600" dirty="0"/>
              <a:t>RGB </a:t>
            </a:r>
            <a:r>
              <a:rPr lang="ko-KR" altLang="en-US" sz="1600" dirty="0"/>
              <a:t>값의 평균을 구해 색을 추출</a:t>
            </a:r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76C23B-6AD7-0B40-E245-590BD9DC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06" y="2097908"/>
            <a:ext cx="450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AA2B21-2B8D-5FD0-383C-7AAFAF94B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30" y="2840968"/>
            <a:ext cx="4107109" cy="4924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5546AE-51B0-6AD4-84AB-236C1C3C963F}"/>
              </a:ext>
            </a:extLst>
          </p:cNvPr>
          <p:cNvSpPr txBox="1"/>
          <p:nvPr/>
        </p:nvSpPr>
        <p:spPr>
          <a:xfrm>
            <a:off x="5585306" y="1465398"/>
            <a:ext cx="5537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이후 두 색상 간의 거리를 나타내는 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유클리디안</a:t>
            </a:r>
            <a:r>
              <a:rPr lang="ko-KR" altLang="en-US" sz="1600" dirty="0"/>
              <a:t> 거리</a:t>
            </a:r>
            <a:r>
              <a:rPr lang="en-US" altLang="ko-KR" sz="1600" dirty="0"/>
              <a:t>’</a:t>
            </a:r>
            <a:r>
              <a:rPr lang="ko-KR" altLang="en-US" sz="1600" dirty="0"/>
              <a:t>를 통해</a:t>
            </a:r>
            <a:endParaRPr lang="en-US" altLang="ko-KR" sz="1600" dirty="0"/>
          </a:p>
          <a:p>
            <a:r>
              <a:rPr lang="ko-KR" altLang="en-US" sz="1600" dirty="0"/>
              <a:t>색상의 유사도를 계산한다</a:t>
            </a:r>
            <a:r>
              <a:rPr lang="en-US" altLang="ko-KR" sz="1600" dirty="0"/>
              <a:t>. (</a:t>
            </a:r>
            <a:r>
              <a:rPr lang="ko-KR" altLang="en-US" sz="1600" dirty="0"/>
              <a:t>값이 작을수록 유사한 색상</a:t>
            </a:r>
            <a:r>
              <a:rPr lang="en-US" altLang="ko-KR" sz="1600" dirty="0"/>
              <a:t>)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42ACA-6F0C-6302-032F-7E421DEB6720}"/>
              </a:ext>
            </a:extLst>
          </p:cNvPr>
          <p:cNvSpPr txBox="1"/>
          <p:nvPr/>
        </p:nvSpPr>
        <p:spPr>
          <a:xfrm>
            <a:off x="5585305" y="3524599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좌</a:t>
            </a:r>
            <a:r>
              <a:rPr lang="en-US" altLang="ko-KR" sz="1600" dirty="0"/>
              <a:t> </a:t>
            </a:r>
            <a:r>
              <a:rPr lang="ko-KR" altLang="en-US" sz="1600" dirty="0"/>
              <a:t>우 이미지의 </a:t>
            </a:r>
            <a:r>
              <a:rPr lang="ko-KR" altLang="en-US" sz="1600" dirty="0" err="1"/>
              <a:t>유클리디안거리</a:t>
            </a:r>
            <a:r>
              <a:rPr lang="ko-KR" altLang="en-US" sz="1600" dirty="0"/>
              <a:t> 값이 </a:t>
            </a:r>
            <a:r>
              <a:rPr lang="en-US" altLang="ko-KR" sz="1600" dirty="0"/>
              <a:t>50 </a:t>
            </a:r>
            <a:r>
              <a:rPr lang="ko-KR" altLang="en-US" sz="1600" dirty="0"/>
              <a:t>이하일 경우</a:t>
            </a:r>
            <a:endParaRPr lang="en-US" altLang="ko-KR" sz="1600" dirty="0"/>
          </a:p>
          <a:p>
            <a:r>
              <a:rPr lang="ko-KR" altLang="en-US" sz="1600" dirty="0"/>
              <a:t> 알약은 한가지 색을 갖는다</a:t>
            </a:r>
            <a:r>
              <a:rPr lang="en-US" altLang="ko-KR" sz="1600" dirty="0"/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D9BE20F-0A79-A36A-458B-19E0761A3C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30" y="4299408"/>
            <a:ext cx="1488570" cy="5084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58817A-55DB-74D9-EEAE-EE8A6D2C4C61}"/>
              </a:ext>
            </a:extLst>
          </p:cNvPr>
          <p:cNvSpPr txBox="1"/>
          <p:nvPr/>
        </p:nvSpPr>
        <p:spPr>
          <a:xfrm>
            <a:off x="7517726" y="4415118"/>
            <a:ext cx="3211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유클리드거리</a:t>
            </a:r>
            <a:r>
              <a:rPr lang="ko-KR" altLang="en-US" sz="1200" dirty="0"/>
              <a:t> </a:t>
            </a:r>
            <a:r>
              <a:rPr lang="en-US" altLang="ko-KR" sz="1200" dirty="0"/>
              <a:t>: 197.6 (</a:t>
            </a:r>
            <a:r>
              <a:rPr lang="ko-KR" altLang="en-US" sz="1200" dirty="0"/>
              <a:t>두 가지색</a:t>
            </a:r>
            <a:r>
              <a:rPr lang="en-US" altLang="ko-KR" sz="1200" dirty="0"/>
              <a:t>)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0E2A5F2-18FA-CDA5-74CD-A34D8A2E0A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94" y="5002850"/>
            <a:ext cx="873491" cy="8818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DF029B-5083-2C73-8F92-AA37C7A47779}"/>
              </a:ext>
            </a:extLst>
          </p:cNvPr>
          <p:cNvSpPr txBox="1"/>
          <p:nvPr/>
        </p:nvSpPr>
        <p:spPr>
          <a:xfrm>
            <a:off x="7517725" y="5205991"/>
            <a:ext cx="2305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유클리드거리</a:t>
            </a:r>
            <a:r>
              <a:rPr lang="ko-KR" altLang="en-US" sz="1200" dirty="0"/>
              <a:t> </a:t>
            </a:r>
            <a:r>
              <a:rPr lang="en-US" altLang="ko-KR" sz="1200" dirty="0"/>
              <a:t>: 26.5   (</a:t>
            </a:r>
            <a:r>
              <a:rPr lang="ko-KR" altLang="en-US" sz="1200" dirty="0"/>
              <a:t>한 가지색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320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48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 COLOR</a:t>
            </a:r>
            <a:endParaRPr lang="ko-KR" altLang="en-US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939C36-B90E-054A-2D21-EA1DE9DD202C}"/>
              </a:ext>
            </a:extLst>
          </p:cNvPr>
          <p:cNvSpPr/>
          <p:nvPr/>
        </p:nvSpPr>
        <p:spPr>
          <a:xfrm>
            <a:off x="3687876" y="162753"/>
            <a:ext cx="4411095" cy="8105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1D507-E3EA-4474-1139-5396D5284795}"/>
              </a:ext>
            </a:extLst>
          </p:cNvPr>
          <p:cNvSpPr txBox="1"/>
          <p:nvPr/>
        </p:nvSpPr>
        <p:spPr>
          <a:xfrm>
            <a:off x="4113698" y="383381"/>
            <a:ext cx="38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</a:t>
            </a:r>
            <a:r>
              <a:rPr lang="ko-KR" altLang="en-US" dirty="0"/>
              <a:t>값으로 알약이 무슨 색인지 추출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77835-6D51-7927-5C40-CCBB9F7A20CD}"/>
              </a:ext>
            </a:extLst>
          </p:cNvPr>
          <p:cNvSpPr txBox="1"/>
          <p:nvPr/>
        </p:nvSpPr>
        <p:spPr>
          <a:xfrm>
            <a:off x="12108603" y="2865645"/>
            <a:ext cx="83397" cy="1619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F2C59E-FA91-0247-B9C0-0BBEC52B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3" y="1410789"/>
            <a:ext cx="1903481" cy="4036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DB06A17-7938-2977-58BE-344F514E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57" y="1410789"/>
            <a:ext cx="2114845" cy="39820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D833CD-A9CE-65DA-F129-C9C1A1217749}"/>
              </a:ext>
            </a:extLst>
          </p:cNvPr>
          <p:cNvSpPr txBox="1"/>
          <p:nvPr/>
        </p:nvSpPr>
        <p:spPr>
          <a:xfrm>
            <a:off x="5293710" y="1410789"/>
            <a:ext cx="4977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하양</a:t>
            </a:r>
            <a:r>
              <a:rPr lang="en-US" altLang="ko-KR" dirty="0"/>
              <a:t>, </a:t>
            </a:r>
            <a:r>
              <a:rPr lang="ko-KR" altLang="en-US" dirty="0"/>
              <a:t>노랑</a:t>
            </a:r>
            <a:r>
              <a:rPr lang="en-US" altLang="ko-KR" dirty="0"/>
              <a:t>, </a:t>
            </a:r>
            <a:r>
              <a:rPr lang="ko-KR" altLang="en-US" dirty="0"/>
              <a:t>주황</a:t>
            </a:r>
            <a:r>
              <a:rPr lang="en-US" altLang="ko-KR" dirty="0"/>
              <a:t>, </a:t>
            </a:r>
            <a:r>
              <a:rPr lang="ko-KR" altLang="en-US" dirty="0"/>
              <a:t>분홍</a:t>
            </a:r>
            <a:r>
              <a:rPr lang="en-US" altLang="ko-KR" dirty="0"/>
              <a:t>, </a:t>
            </a:r>
            <a:r>
              <a:rPr lang="ko-KR" altLang="en-US" dirty="0"/>
              <a:t>빨강</a:t>
            </a:r>
            <a:r>
              <a:rPr lang="en-US" altLang="ko-KR" dirty="0"/>
              <a:t>, </a:t>
            </a:r>
            <a:r>
              <a:rPr lang="ko-KR" altLang="en-US" dirty="0"/>
              <a:t>갈색</a:t>
            </a:r>
            <a:r>
              <a:rPr lang="en-US" altLang="ko-KR" dirty="0"/>
              <a:t>, </a:t>
            </a:r>
            <a:r>
              <a:rPr lang="ko-KR" altLang="en-US" dirty="0"/>
              <a:t>연두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청록</a:t>
            </a:r>
            <a:r>
              <a:rPr lang="en-US" altLang="ko-KR" dirty="0"/>
              <a:t>, </a:t>
            </a:r>
            <a:r>
              <a:rPr lang="ko-KR" altLang="en-US" dirty="0"/>
              <a:t>파랑</a:t>
            </a:r>
            <a:r>
              <a:rPr lang="en-US" altLang="ko-KR" dirty="0"/>
              <a:t>, </a:t>
            </a:r>
            <a:r>
              <a:rPr lang="ko-KR" altLang="en-US" dirty="0"/>
              <a:t>남색</a:t>
            </a:r>
            <a:r>
              <a:rPr lang="en-US" altLang="ko-KR" dirty="0"/>
              <a:t>, </a:t>
            </a:r>
            <a:r>
              <a:rPr lang="ko-KR" altLang="en-US" dirty="0"/>
              <a:t>자주 </a:t>
            </a:r>
            <a:r>
              <a:rPr lang="en-US" altLang="ko-KR" dirty="0"/>
              <a:t>, </a:t>
            </a:r>
            <a:r>
              <a:rPr lang="ko-KR" altLang="en-US" dirty="0"/>
              <a:t>보라</a:t>
            </a:r>
            <a:r>
              <a:rPr lang="en-US" altLang="ko-KR" dirty="0"/>
              <a:t>, </a:t>
            </a:r>
            <a:r>
              <a:rPr lang="ko-KR" altLang="en-US" dirty="0"/>
              <a:t>회색</a:t>
            </a:r>
            <a:r>
              <a:rPr lang="en-US" altLang="ko-KR" dirty="0"/>
              <a:t>, </a:t>
            </a:r>
            <a:r>
              <a:rPr lang="ko-KR" altLang="en-US" dirty="0"/>
              <a:t>검정 </a:t>
            </a:r>
            <a:endParaRPr lang="en-US" altLang="ko-KR" dirty="0"/>
          </a:p>
          <a:p>
            <a:r>
              <a:rPr lang="ko-KR" altLang="en-US" sz="1400" dirty="0"/>
              <a:t>위 색상들 중에 이미지의 색이 무엇인지 알기 위해 </a:t>
            </a:r>
            <a:endParaRPr lang="en-US" altLang="ko-KR" sz="1400" dirty="0"/>
          </a:p>
          <a:p>
            <a:r>
              <a:rPr lang="ko-KR" altLang="en-US" sz="1400" dirty="0" err="1"/>
              <a:t>유클리디안거리</a:t>
            </a:r>
            <a:r>
              <a:rPr lang="ko-KR" altLang="en-US" sz="1400" dirty="0"/>
              <a:t> 값을 통해 가장 유사한 색을 계산한다</a:t>
            </a:r>
            <a:r>
              <a:rPr lang="en-US" altLang="ko-KR" sz="1400" dirty="0"/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2876AF-3758-4447-C92D-2B5B29C4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710" y="2865645"/>
            <a:ext cx="2000390" cy="161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50A17E-3672-8C9E-E3C7-CBC3133FD8B2}"/>
              </a:ext>
            </a:extLst>
          </p:cNvPr>
          <p:cNvSpPr txBox="1"/>
          <p:nvPr/>
        </p:nvSpPr>
        <p:spPr>
          <a:xfrm>
            <a:off x="5177761" y="4641731"/>
            <a:ext cx="4534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유클리디안</a:t>
            </a:r>
            <a:r>
              <a:rPr lang="ko-KR" altLang="en-US" sz="1400" dirty="0"/>
              <a:t> 거리 값 상으로는 </a:t>
            </a:r>
            <a:r>
              <a:rPr lang="en-US" altLang="ko-KR" sz="1400" dirty="0"/>
              <a:t>A</a:t>
            </a:r>
            <a:r>
              <a:rPr lang="ko-KR" altLang="en-US" sz="1400" dirty="0"/>
              <a:t>와</a:t>
            </a:r>
            <a:r>
              <a:rPr lang="en-US" altLang="ko-KR" sz="1400" dirty="0"/>
              <a:t>B</a:t>
            </a:r>
            <a:r>
              <a:rPr lang="ko-KR" altLang="en-US" sz="1400" dirty="0"/>
              <a:t>가</a:t>
            </a:r>
            <a:r>
              <a:rPr lang="en-US" altLang="ko-KR" sz="1400" dirty="0"/>
              <a:t> </a:t>
            </a:r>
            <a:r>
              <a:rPr lang="ko-KR" altLang="en-US" sz="1400" dirty="0"/>
              <a:t>유사한 색이지만</a:t>
            </a:r>
            <a:endParaRPr lang="en-US" altLang="ko-KR" sz="1400" dirty="0"/>
          </a:p>
          <a:p>
            <a:r>
              <a:rPr lang="ko-KR" altLang="en-US" sz="1400" dirty="0"/>
              <a:t>사람의 인식으로는 </a:t>
            </a:r>
            <a:r>
              <a:rPr lang="en-US" altLang="ko-KR" sz="1400" dirty="0"/>
              <a:t>A</a:t>
            </a:r>
            <a:r>
              <a:rPr lang="ko-KR" altLang="en-US" sz="1400" dirty="0"/>
              <a:t>는 빨강</a:t>
            </a:r>
            <a:r>
              <a:rPr lang="en-US" altLang="ko-KR" sz="1400" dirty="0"/>
              <a:t>, B</a:t>
            </a:r>
            <a:r>
              <a:rPr lang="ko-KR" altLang="en-US" sz="1400" dirty="0"/>
              <a:t>와 </a:t>
            </a:r>
            <a:r>
              <a:rPr lang="en-US" altLang="ko-KR" sz="1400" dirty="0"/>
              <a:t>C</a:t>
            </a:r>
            <a:r>
              <a:rPr lang="ko-KR" altLang="en-US" sz="1400" dirty="0"/>
              <a:t>를 주황이라고 인식하기 때문에  같은 색상을 여러 </a:t>
            </a:r>
            <a:r>
              <a:rPr lang="en-US" altLang="ko-KR" sz="1400" dirty="0"/>
              <a:t>RGB</a:t>
            </a:r>
            <a:r>
              <a:rPr lang="ko-KR" altLang="en-US" sz="1400" dirty="0"/>
              <a:t>값으로 데이터화 하였다</a:t>
            </a:r>
            <a:r>
              <a:rPr lang="en-US" altLang="ko-KR" sz="1400" dirty="0"/>
              <a:t>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1153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1639</Words>
  <Application>Microsoft Office PowerPoint</Application>
  <PresentationFormat>와이드스크린</PresentationFormat>
  <Paragraphs>231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inherit</vt:lpstr>
      <vt:lpstr>Pretendard</vt:lpstr>
      <vt:lpstr>Pretendard Black</vt:lpstr>
      <vt:lpstr>Söhne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이재영</cp:lastModifiedBy>
  <cp:revision>91</cp:revision>
  <dcterms:created xsi:type="dcterms:W3CDTF">2022-12-21T02:15:26Z</dcterms:created>
  <dcterms:modified xsi:type="dcterms:W3CDTF">2023-11-27T18:46:40Z</dcterms:modified>
</cp:coreProperties>
</file>